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4"/>
    <p:sldMasterId id="2147483711" r:id="rId5"/>
  </p:sldMasterIdLst>
  <p:notesMasterIdLst>
    <p:notesMasterId r:id="rId34"/>
  </p:notesMasterIdLst>
  <p:sldIdLst>
    <p:sldId id="256" r:id="rId6"/>
    <p:sldId id="331" r:id="rId7"/>
    <p:sldId id="336" r:id="rId8"/>
    <p:sldId id="338" r:id="rId9"/>
    <p:sldId id="379" r:id="rId10"/>
    <p:sldId id="341" r:id="rId11"/>
    <p:sldId id="342" r:id="rId12"/>
    <p:sldId id="345" r:id="rId13"/>
    <p:sldId id="366" r:id="rId14"/>
    <p:sldId id="343" r:id="rId15"/>
    <p:sldId id="346" r:id="rId16"/>
    <p:sldId id="313" r:id="rId17"/>
    <p:sldId id="368" r:id="rId18"/>
    <p:sldId id="348" r:id="rId19"/>
    <p:sldId id="374" r:id="rId20"/>
    <p:sldId id="281" r:id="rId21"/>
    <p:sldId id="371" r:id="rId22"/>
    <p:sldId id="369" r:id="rId23"/>
    <p:sldId id="318" r:id="rId24"/>
    <p:sldId id="356" r:id="rId25"/>
    <p:sldId id="361" r:id="rId26"/>
    <p:sldId id="359" r:id="rId27"/>
    <p:sldId id="375" r:id="rId28"/>
    <p:sldId id="376" r:id="rId29"/>
    <p:sldId id="377" r:id="rId30"/>
    <p:sldId id="378" r:id="rId31"/>
    <p:sldId id="322" r:id="rId32"/>
    <p:sldId id="323" r:id="rId33"/>
  </p:sldIdLst>
  <p:sldSz cx="9144000" cy="5143500" type="screen16x9"/>
  <p:notesSz cx="6858000" cy="9144000"/>
  <p:embeddedFontLst>
    <p:embeddedFont>
      <p:font typeface="DM Sans" pitchFamily="2" charset="0"/>
      <p:regular r:id="rId35"/>
      <p:bold r:id="rId36"/>
      <p:italic r:id="rId37"/>
      <p:boldItalic r:id="rId38"/>
    </p:embeddedFont>
    <p:embeddedFont>
      <p:font typeface="Helvetica" panose="020B06040202020202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735FD9E-A1B3-225D-BD50-E5D85AB4EDDE}" name="Martin Llewellyn" initials="ML" userId="S::martin.llewellyn@glasgow.ac.uk::7fd40420-3f6d-4c29-8349-7504b337b0a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763F8B-BBBF-4C3A-9D4E-C5815BDC5D40}">
  <a:tblStyle styleId="{1F763F8B-BBBF-4C3A-9D4E-C5815BDC5D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9DD0F8-E464-49C7-8D37-776802EC189B}"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869FB2"/>
          </a:solidFill>
        </a:fill>
      </a:tcStyle>
    </a:lastCol>
    <a:firstCol>
      <a:tcTxStyle b="on" i="off">
        <a:font>
          <a:latin typeface="Calibri"/>
          <a:ea typeface="Calibri"/>
          <a:cs typeface="Calibri"/>
        </a:font>
        <a:srgbClr val="FFFFFF"/>
      </a:tcTxStyle>
      <a:tcStyle>
        <a:tcBdr/>
        <a:fill>
          <a:solidFill>
            <a:srgbClr val="869FB2"/>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869FB2"/>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869FB2"/>
          </a:solidFill>
        </a:fill>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67" autoAdjust="0"/>
    <p:restoredTop sz="72272" autoAdjust="0"/>
  </p:normalViewPr>
  <p:slideViewPr>
    <p:cSldViewPr snapToGrid="0">
      <p:cViewPr>
        <p:scale>
          <a:sx n="70" d="100"/>
          <a:sy n="70" d="100"/>
        </p:scale>
        <p:origin x="951" y="81"/>
      </p:cViewPr>
      <p:guideLst/>
    </p:cSldViewPr>
  </p:slideViewPr>
  <p:outlineViewPr>
    <p:cViewPr>
      <p:scale>
        <a:sx n="33" d="100"/>
        <a:sy n="33" d="100"/>
      </p:scale>
      <p:origin x="0" y="-160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f050a60c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f050a60c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F4D987D1-7270-000B-4C04-4A6304AF9EEA}"/>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D74B72FF-08AE-EFBB-BED7-A56D1884F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36598FFD-AB04-3378-6441-576E4AA25C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They can disrupt physiological processes by impairing photosynthesis and nutrient exchange, this can block reproductive spore release and can ultimately lead to tissue necrosis.</a:t>
            </a:r>
          </a:p>
        </p:txBody>
      </p:sp>
    </p:spTree>
    <p:extLst>
      <p:ext uri="{BB962C8B-B14F-4D97-AF65-F5344CB8AC3E}">
        <p14:creationId xmlns:p14="http://schemas.microsoft.com/office/powerpoint/2010/main" val="19358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6566ADAE-CEC6-2114-81D0-6C9C9E858E90}"/>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557CD087-7594-1330-03C2-47214F4EE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0E5DBBDB-83A0-B793-3C30-20C844A51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And critically to farmers is the commercial value of seaweed decreasing as fouling worsens due to more waste, deterioration of frond quality and taste, and a heightened allergen risk to humans – a major one being shellfish allergies if for example mussels are found on the blades</a:t>
            </a:r>
          </a:p>
        </p:txBody>
      </p:sp>
    </p:spTree>
    <p:extLst>
      <p:ext uri="{BB962C8B-B14F-4D97-AF65-F5344CB8AC3E}">
        <p14:creationId xmlns:p14="http://schemas.microsoft.com/office/powerpoint/2010/main" val="160525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GB" dirty="0"/>
              <a:t>Biofouling on seaweed farms is highly seasonal, typically peaking between spring and summer. The timing and dominant species vary depending on year, location, latitude, and depth.</a:t>
            </a:r>
          </a:p>
          <a:p>
            <a:pPr>
              <a:buNone/>
            </a:pPr>
            <a:endParaRPr lang="en-GB" dirty="0"/>
          </a:p>
          <a:p>
            <a:pPr>
              <a:buNone/>
            </a:pPr>
            <a:r>
              <a:rPr lang="en-GB" dirty="0"/>
              <a:t>These two plots show biofouling coverage over time. The x-axis represents time, and the y-axis shows the percentage of seaweed blades covered.</a:t>
            </a:r>
          </a:p>
          <a:p>
            <a:pPr>
              <a:buNone/>
            </a:pPr>
            <a:endParaRPr lang="en-GB" dirty="0"/>
          </a:p>
          <a:p>
            <a:pPr>
              <a:buNone/>
            </a:pPr>
            <a:r>
              <a:rPr lang="en-GB" dirty="0"/>
              <a:t>Both bryozoans and hydrozoans show a sharp rise in coverage seen by late July—just two months after initial detections in May.</a:t>
            </a:r>
          </a:p>
          <a:p>
            <a:pPr>
              <a:buNone/>
            </a:pPr>
            <a:endParaRPr lang="en-GB" dirty="0"/>
          </a:p>
          <a:p>
            <a:pPr>
              <a:buNone/>
            </a:pPr>
            <a:r>
              <a:rPr lang="en-GB" dirty="0"/>
              <a:t>Because of the rapid spread and impact on crops, farmers often harvest before biofouling organisms appear, shortening the growing season.</a:t>
            </a:r>
          </a:p>
          <a:p>
            <a:pPr>
              <a:buNone/>
            </a:pPr>
            <a:endParaRPr lang="en-GB" dirty="0"/>
          </a:p>
          <a:p>
            <a:pPr>
              <a:buNone/>
            </a:pPr>
            <a:r>
              <a:rPr lang="en-GB" dirty="0"/>
              <a:t>Given that kelp can grow up to 5 cm per day, even a small reduction in the season can significantly impact yield.</a:t>
            </a:r>
          </a:p>
          <a:p>
            <a:pPr>
              <a:buNone/>
            </a:pPr>
            <a:endParaRPr lang="en-GB" dirty="0"/>
          </a:p>
          <a:p>
            <a:pPr>
              <a:buNone/>
            </a:pPr>
            <a:r>
              <a:rPr lang="en-GB" dirty="0"/>
              <a:t>That’s why it's crucial to pinpoint when biofouling organisms are most active and what conditions drive their settlement.</a:t>
            </a:r>
          </a:p>
        </p:txBody>
      </p:sp>
    </p:spTree>
    <p:extLst>
      <p:ext uri="{BB962C8B-B14F-4D97-AF65-F5344CB8AC3E}">
        <p14:creationId xmlns:p14="http://schemas.microsoft.com/office/powerpoint/2010/main" val="155144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manage biofouling effectively, we need fast, accurate early warning systems for detecting the planktonic stages of bryozoan and hydrozoan epibionts.</a:t>
            </a:r>
          </a:p>
          <a:p>
            <a:endParaRPr lang="en-GB" dirty="0"/>
          </a:p>
          <a:p>
            <a:r>
              <a:rPr lang="en-GB" dirty="0"/>
              <a:t>Environmental DNA, or eDNA, shows potential—but it’s just quite not there yet.</a:t>
            </a:r>
          </a:p>
          <a:p>
            <a:endParaRPr lang="en-GB" dirty="0"/>
          </a:p>
          <a:p>
            <a:r>
              <a:rPr lang="en-GB" dirty="0"/>
              <a:t>Studies comparing traditional plankton counts with eDNA metabarcoding have shown weak correlations, highlighting the need for refinement.</a:t>
            </a:r>
          </a:p>
          <a:p>
            <a:endParaRPr lang="en-GB" dirty="0"/>
          </a:p>
          <a:p>
            <a:r>
              <a:rPr lang="en-GB" dirty="0"/>
              <a:t>To improve accuracy, it's crucial to develop species- or clade-specific primers and adopt a quantitative approach to eDNA monitoring.</a:t>
            </a:r>
          </a:p>
          <a:p>
            <a:pPr marL="158750" indent="0">
              <a:buNone/>
            </a:pPr>
            <a:endParaRPr lang="en-GB" dirty="0"/>
          </a:p>
        </p:txBody>
      </p:sp>
    </p:spTree>
    <p:extLst>
      <p:ext uri="{BB962C8B-B14F-4D97-AF65-F5344CB8AC3E}">
        <p14:creationId xmlns:p14="http://schemas.microsoft.com/office/powerpoint/2010/main" val="9774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overall aim of this project is to optimise the use of eDNA as an early warning system of biofouling in seaweed aquaculture</a:t>
            </a:r>
          </a:p>
        </p:txBody>
      </p:sp>
    </p:spTree>
    <p:extLst>
      <p:ext uri="{BB962C8B-B14F-4D97-AF65-F5344CB8AC3E}">
        <p14:creationId xmlns:p14="http://schemas.microsoft.com/office/powerpoint/2010/main" val="2632765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B1921-4040-6CA8-7160-0E66FABDA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A975F-78C2-4908-7B1C-6B3C32E4AE0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6F2475-5E12-8CB6-022E-5F9550350DB1}"/>
              </a:ext>
            </a:extLst>
          </p:cNvPr>
          <p:cNvSpPr>
            <a:spLocks noGrp="1"/>
          </p:cNvSpPr>
          <p:nvPr>
            <p:ph type="body" idx="1"/>
          </p:nvPr>
        </p:nvSpPr>
        <p:spPr/>
        <p:txBody>
          <a:bodyPr/>
          <a:lstStyle/>
          <a:p>
            <a:r>
              <a:rPr lang="en-GB" dirty="0">
                <a:solidFill>
                  <a:schemeClr val="bg1"/>
                </a:solidFill>
              </a:rPr>
              <a:t>OBJECTIVES: </a:t>
            </a:r>
          </a:p>
          <a:p>
            <a:r>
              <a:rPr lang="en-GB" dirty="0">
                <a:solidFill>
                  <a:schemeClr val="bg1"/>
                </a:solidFill>
              </a:rPr>
              <a:t>	</a:t>
            </a:r>
          </a:p>
          <a:p>
            <a:pPr marL="285750" indent="-285750">
              <a:buFont typeface="Arial" panose="020B0604020202020204" pitchFamily="34" charset="0"/>
              <a:buChar char="•"/>
            </a:pPr>
            <a:r>
              <a:rPr lang="en-GB" dirty="0">
                <a:solidFill>
                  <a:schemeClr val="bg1"/>
                </a:solidFill>
              </a:rPr>
              <a:t>Detect key biofouling epibionts (e.g., hydrozoans, bryozoans) using species-specific primers from high-copy genomic regions.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Predict biofouling events by correlating eDNA data with microscopy counts; validate predictive accuracy across taxa.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Identify critical environmental drivers (e.g., temperature, salinity, PAR, nutrients, current) influencing seasonal biofouling dynamics.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Inform sustainable farming by integrating molecular and environmental data to guide harvest timing and antifouling strategies.</a:t>
            </a:r>
          </a:p>
          <a:p>
            <a:endParaRPr lang="en-GB" dirty="0"/>
          </a:p>
        </p:txBody>
      </p:sp>
    </p:spTree>
    <p:extLst>
      <p:ext uri="{BB962C8B-B14F-4D97-AF65-F5344CB8AC3E}">
        <p14:creationId xmlns:p14="http://schemas.microsoft.com/office/powerpoint/2010/main" val="43016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As a precursor to my the project I have started working on a given dataset that sampled plankton,  </a:t>
            </a:r>
            <a:r>
              <a:rPr lang="en-GB" dirty="0" err="1"/>
              <a:t>edna</a:t>
            </a:r>
            <a:r>
              <a:rPr lang="en-GB" dirty="0"/>
              <a:t> and seaweed fronds from which I intend to </a:t>
            </a:r>
          </a:p>
          <a:p>
            <a:endParaRPr lang="en-GB"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Evaluate </a:t>
            </a:r>
            <a:r>
              <a:rPr lang="en-GB" sz="1100" b="1" kern="1200" dirty="0">
                <a:solidFill>
                  <a:prstClr val="black"/>
                </a:solidFill>
                <a:latin typeface="Aptos" panose="020B0004020202020204" pitchFamily="34" charset="0"/>
                <a:ea typeface="+mn-ea"/>
                <a:cs typeface="+mn-cs"/>
              </a:rPr>
              <a:t>molecular</a:t>
            </a:r>
            <a:r>
              <a:rPr lang="en-GB" sz="1100" kern="1200" dirty="0">
                <a:solidFill>
                  <a:prstClr val="black"/>
                </a:solidFill>
                <a:latin typeface="Aptos" panose="020B0004020202020204" pitchFamily="34" charset="0"/>
                <a:ea typeface="+mn-ea"/>
                <a:cs typeface="+mn-cs"/>
              </a:rPr>
              <a:t> vs. </a:t>
            </a:r>
            <a:r>
              <a:rPr lang="en-GB" sz="1100" b="1" kern="1200" dirty="0">
                <a:solidFill>
                  <a:prstClr val="black"/>
                </a:solidFill>
                <a:latin typeface="Aptos" panose="020B0004020202020204" pitchFamily="34" charset="0"/>
                <a:ea typeface="+mn-ea"/>
                <a:cs typeface="+mn-cs"/>
              </a:rPr>
              <a:t>microscopy</a:t>
            </a:r>
            <a:r>
              <a:rPr lang="en-GB" sz="1100" kern="1200" dirty="0">
                <a:solidFill>
                  <a:prstClr val="black"/>
                </a:solidFill>
                <a:latin typeface="Aptos" panose="020B0004020202020204" pitchFamily="34" charset="0"/>
                <a:ea typeface="+mn-ea"/>
                <a:cs typeface="+mn-cs"/>
              </a:rPr>
              <a:t> methods for identifying epibionts on blades and in plankton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Assess </a:t>
            </a:r>
            <a:r>
              <a:rPr lang="en-GB" sz="1100" b="1" kern="1200" dirty="0">
                <a:solidFill>
                  <a:prstClr val="black"/>
                </a:solidFill>
                <a:latin typeface="Aptos" panose="020B0004020202020204" pitchFamily="34" charset="0"/>
                <a:ea typeface="+mn-ea"/>
                <a:cs typeface="+mn-cs"/>
              </a:rPr>
              <a:t>time lags </a:t>
            </a:r>
            <a:r>
              <a:rPr lang="en-GB" sz="1100" kern="1200" dirty="0">
                <a:solidFill>
                  <a:prstClr val="black"/>
                </a:solidFill>
                <a:latin typeface="Aptos" panose="020B0004020202020204" pitchFamily="34" charset="0"/>
                <a:ea typeface="+mn-ea"/>
                <a:cs typeface="+mn-cs"/>
              </a:rPr>
              <a:t>between planktonic presence and blade settlement of epibionts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kern="1200" dirty="0">
                <a:solidFill>
                  <a:prstClr val="black"/>
                </a:solidFill>
                <a:latin typeface="Aptos" panose="020B0004020202020204" pitchFamily="34" charset="0"/>
                <a:ea typeface="+mn-ea"/>
                <a:cs typeface="+mn-cs"/>
              </a:rPr>
              <a:t>Test </a:t>
            </a:r>
            <a:r>
              <a:rPr lang="en-GB" sz="1100" b="1" kern="1200" dirty="0">
                <a:solidFill>
                  <a:prstClr val="black"/>
                </a:solidFill>
                <a:latin typeface="Aptos" panose="020B0004020202020204" pitchFamily="34" charset="0"/>
                <a:ea typeface="+mn-ea"/>
                <a:cs typeface="+mn-cs"/>
              </a:rPr>
              <a:t>depth effects </a:t>
            </a:r>
            <a:r>
              <a:rPr lang="en-GB" sz="1100" kern="1200" dirty="0">
                <a:solidFill>
                  <a:prstClr val="black"/>
                </a:solidFill>
                <a:latin typeface="Aptos" panose="020B0004020202020204" pitchFamily="34" charset="0"/>
                <a:ea typeface="+mn-ea"/>
                <a:cs typeface="+mn-cs"/>
              </a:rPr>
              <a:t>on epibiont distribution on seaweed blades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kern="1200" dirty="0">
              <a:solidFill>
                <a:prstClr val="black"/>
              </a:solidFill>
              <a:latin typeface="Aptos" panose="020B0004020202020204" pitchFamily="34" charset="0"/>
              <a:ea typeface="+mn-ea"/>
              <a:cs typeface="+mn-cs"/>
            </a:endParaRP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B698EB-7606-4AE6-8100-426BE572B0A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5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heat map shows normalised data from the three measurement types with date along the bottom – sorry not very clear – June 2021 on far left and January 2022 on far right</a:t>
            </a:r>
          </a:p>
          <a:p>
            <a:endParaRPr lang="en-GB" dirty="0"/>
          </a:p>
          <a:p>
            <a:r>
              <a:rPr lang="en-GB" dirty="0"/>
              <a:t>Although the metabarcoding is detecting bryozoan eDNA – which is great – there is clear mismatch with the visual data – </a:t>
            </a:r>
          </a:p>
          <a:p>
            <a:endParaRPr lang="en-GB" dirty="0"/>
          </a:p>
          <a:p>
            <a:r>
              <a:rPr lang="en-GB" sz="1800" b="0" i="0" u="none" strike="noStrike" baseline="0" dirty="0">
                <a:solidFill>
                  <a:srgbClr val="000000"/>
                </a:solidFill>
                <a:latin typeface="Aptos" panose="020B0004020202020204" pitchFamily="34" charset="0"/>
              </a:rPr>
              <a:t>Metabarcoding is limited by the lack of a universal marker across phyla, this results in detection inconsistencies from amplification biases caused by selectivity of the used primer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This reaffirms </a:t>
            </a:r>
            <a:r>
              <a:rPr lang="en-GB" dirty="0"/>
              <a:t>species- or clade-specific primers and adopt a quantitative approach when using eDNA in biomonitoring</a:t>
            </a:r>
            <a:endParaRPr lang="en-GB" b="1" dirty="0"/>
          </a:p>
        </p:txBody>
      </p:sp>
    </p:spTree>
    <p:extLst>
      <p:ext uri="{BB962C8B-B14F-4D97-AF65-F5344CB8AC3E}">
        <p14:creationId xmlns:p14="http://schemas.microsoft.com/office/powerpoint/2010/main" val="358880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basic overview of what </a:t>
            </a:r>
            <a:r>
              <a:rPr lang="en-GB"/>
              <a:t>I intend to do</a:t>
            </a:r>
            <a:endParaRPr lang="en-GB" dirty="0"/>
          </a:p>
        </p:txBody>
      </p:sp>
    </p:spTree>
    <p:extLst>
      <p:ext uri="{BB962C8B-B14F-4D97-AF65-F5344CB8AC3E}">
        <p14:creationId xmlns:p14="http://schemas.microsoft.com/office/powerpoint/2010/main" val="2249386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877A-6A02-FFC9-F9BA-13457C1B8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7A1AB-8BA3-DA5A-81A8-BFD48B9E82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3761076-71E4-2F59-3DF1-2C02F8A2EF88}"/>
              </a:ext>
            </a:extLst>
          </p:cNvPr>
          <p:cNvSpPr>
            <a:spLocks noGrp="1"/>
          </p:cNvSpPr>
          <p:nvPr>
            <p:ph type="body" idx="1"/>
          </p:nvPr>
        </p:nvSpPr>
        <p:spPr/>
        <p:txBody>
          <a:bodyPr/>
          <a:lstStyle/>
          <a:p>
            <a:r>
              <a:rPr lang="en-GB" dirty="0"/>
              <a:t>In total, we are sampling 11 seaweed farms located in Norway, Sweden, Scotland, and England. These sites represent a wide range of environmental variables, including differences in temperature, salinity, nutrient availability, and hydrodynamic conditions. </a:t>
            </a:r>
          </a:p>
          <a:p>
            <a:endParaRPr lang="en-GB" dirty="0"/>
          </a:p>
          <a:p>
            <a:r>
              <a:rPr lang="en-GB" dirty="0"/>
              <a:t>This broad spatial coverage will help us understand how regional differences influence biofouling risks and meroplankton dynamics</a:t>
            </a:r>
          </a:p>
          <a:p>
            <a:pPr marL="158750" indent="0">
              <a:buNone/>
            </a:pPr>
            <a:endParaRPr lang="en-GB" dirty="0"/>
          </a:p>
          <a:p>
            <a:r>
              <a:rPr lang="en-GB" dirty="0"/>
              <a:t>Sampling began in November and follows a structured timeline to capture seasonal dynamics. From November to March, monthly sampling establishes a baseline during lower biofouling activity. </a:t>
            </a:r>
          </a:p>
          <a:p>
            <a:endParaRPr lang="en-GB" dirty="0"/>
          </a:p>
          <a:p>
            <a:r>
              <a:rPr lang="en-GB" dirty="0"/>
              <a:t>From March onward, bi-monthly sampling provides higher-resolution data as biofouling organisms become more prevalent. </a:t>
            </a:r>
          </a:p>
          <a:p>
            <a:pPr marL="158750" indent="0">
              <a:buNone/>
            </a:pPr>
            <a:endParaRPr lang="en-GB" dirty="0"/>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1369014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20564-4A93-A20C-BA55-23D459267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0827C-80A9-D63C-885C-2C98D409C5C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D11B6C8-3B75-DC04-3EFF-FFA29E9830EE}"/>
              </a:ext>
            </a:extLst>
          </p:cNvPr>
          <p:cNvSpPr>
            <a:spLocks noGrp="1"/>
          </p:cNvSpPr>
          <p:nvPr>
            <p:ph type="body" idx="1"/>
          </p:nvPr>
        </p:nvSpPr>
        <p:spPr/>
        <p:txBody>
          <a:bodyPr/>
          <a:lstStyle/>
          <a:p>
            <a:r>
              <a:rPr lang="en-GB" dirty="0"/>
              <a:t>So just to give you a little introduction, I started my studies at Glasgow university where I completed a undergrad in Freshwater and marine biology.</a:t>
            </a:r>
          </a:p>
          <a:p>
            <a:endParaRPr lang="en-GB" dirty="0"/>
          </a:p>
          <a:p>
            <a:r>
              <a:rPr lang="en-GB" dirty="0"/>
              <a:t>I then went onto Stockholm University where I completed a masters in marine biology, where first got involved using eDNA during my thesis looking at phytoplankton seasonality in </a:t>
            </a:r>
            <a:r>
              <a:rPr lang="en-GB" dirty="0" err="1"/>
              <a:t>galapagos</a:t>
            </a:r>
            <a:r>
              <a:rPr lang="en-GB" dirty="0"/>
              <a:t> mangroves.</a:t>
            </a:r>
          </a:p>
          <a:p>
            <a:endParaRPr lang="en-GB" dirty="0"/>
          </a:p>
          <a:p>
            <a:r>
              <a:rPr lang="en-GB" dirty="0"/>
              <a:t>In November last year, I returned to Glasgow university after a few side quests growing oysters and rescuing sea turtles where I am now a first year </a:t>
            </a:r>
            <a:r>
              <a:rPr lang="en-GB" dirty="0" err="1"/>
              <a:t>phd</a:t>
            </a:r>
            <a:r>
              <a:rPr lang="en-GB" dirty="0"/>
              <a:t> student the project of which I am going to introduce to you</a:t>
            </a:r>
          </a:p>
        </p:txBody>
      </p:sp>
    </p:spTree>
    <p:extLst>
      <p:ext uri="{BB962C8B-B14F-4D97-AF65-F5344CB8AC3E}">
        <p14:creationId xmlns:p14="http://schemas.microsoft.com/office/powerpoint/2010/main" val="2554727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84F92-3381-41C7-0503-F840D7F74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799BE-5BAE-2E34-FBB6-E7C7C95E47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08D3FA-F42C-3751-9BB0-DCB28BB0AC4E}"/>
              </a:ext>
            </a:extLst>
          </p:cNvPr>
          <p:cNvSpPr>
            <a:spLocks noGrp="1"/>
          </p:cNvSpPr>
          <p:nvPr>
            <p:ph type="body" idx="1"/>
          </p:nvPr>
        </p:nvSpPr>
        <p:spPr/>
        <p:txBody>
          <a:bodyPr/>
          <a:lstStyle/>
          <a:p>
            <a:endParaRPr lang="en-GB" b="0" dirty="0"/>
          </a:p>
          <a:p>
            <a:r>
              <a:rPr lang="en-GB" b="0" dirty="0"/>
              <a:t>What does the sampling look like</a:t>
            </a:r>
          </a:p>
          <a:p>
            <a:endParaRPr lang="en-GB"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To assess biofouling communities, we are collecting plankton samples and filtering seawater directly from the farms using a Vampyr sampler, which is basically a </a:t>
            </a:r>
            <a:r>
              <a:rPr lang="en-GB" b="0" dirty="0" err="1"/>
              <a:t>powerdrill</a:t>
            </a:r>
            <a:r>
              <a:rPr lang="en-GB" b="0" dirty="0"/>
              <a:t> with a peristaltic pump attached to a </a:t>
            </a:r>
            <a:r>
              <a:rPr lang="en-GB" b="0" dirty="0" err="1"/>
              <a:t>Sterivex</a:t>
            </a:r>
            <a:r>
              <a:rPr lang="en-GB" b="0" dirty="0"/>
              <a:t> filter from which eDNA samples is being extracted</a:t>
            </a:r>
          </a:p>
        </p:txBody>
      </p:sp>
    </p:spTree>
    <p:extLst>
      <p:ext uri="{BB962C8B-B14F-4D97-AF65-F5344CB8AC3E}">
        <p14:creationId xmlns:p14="http://schemas.microsoft.com/office/powerpoint/2010/main" val="2349012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D9278-938E-6AE1-1E07-188DC2EA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82595-1C33-0DE3-7F6A-67918B7CEC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1E855F-56F2-FD1F-FC3A-CD2A5971D44F}"/>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We are working in partnership with SOFTSEAWEED, a Norwegian company specializing in recently developed sensor buoys. These buoys will be deployed at each farm, and will continuously transmit abiotic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b="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b="0" dirty="0"/>
              <a:t>We are also going to measure current velocity and nutrient content and chlorophyll levels at all sites.</a:t>
            </a:r>
          </a:p>
        </p:txBody>
      </p:sp>
    </p:spTree>
    <p:extLst>
      <p:ext uri="{BB962C8B-B14F-4D97-AF65-F5344CB8AC3E}">
        <p14:creationId xmlns:p14="http://schemas.microsoft.com/office/powerpoint/2010/main" val="2986632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E1141-DCDD-0585-0AFA-78F5BAF7B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F7551-357B-93A6-67D1-97DBD35EB9E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CFC614F-228A-276B-AE6C-76AD03607E0A}"/>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Microscopic visual surveys of plankton alongside visual identification of epibionts direct from the seaweed blades  will be used to then validate the findings from the genetic material.</a:t>
            </a:r>
          </a:p>
        </p:txBody>
      </p:sp>
    </p:spTree>
    <p:extLst>
      <p:ext uri="{BB962C8B-B14F-4D97-AF65-F5344CB8AC3E}">
        <p14:creationId xmlns:p14="http://schemas.microsoft.com/office/powerpoint/2010/main" val="1780739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Additionally, during my literature review</a:t>
            </a:r>
          </a:p>
          <a:p>
            <a:endParaRPr lang="en-GB" dirty="0"/>
          </a:p>
          <a:p>
            <a:r>
              <a:rPr lang="en-GB" dirty="0"/>
              <a:t>I found that proliferation of bryozoans has been suggested to be mediated by current flow </a:t>
            </a:r>
          </a:p>
          <a:p>
            <a:endParaRPr lang="en-GB" dirty="0"/>
          </a:p>
          <a:p>
            <a:r>
              <a:rPr lang="en-GB" dirty="0"/>
              <a:t>If we infer feeding success to influence growth rate</a:t>
            </a:r>
          </a:p>
          <a:p>
            <a:endParaRPr lang="en-GB" dirty="0"/>
          </a:p>
          <a:p>
            <a:r>
              <a:rPr lang="en-GB" sz="1800" b="0" i="0" u="none" strike="noStrike" baseline="0" dirty="0">
                <a:solidFill>
                  <a:srgbClr val="000000"/>
                </a:solidFill>
                <a:latin typeface="Aptos" panose="020B0004020202020204" pitchFamily="34" charset="0"/>
              </a:rPr>
              <a:t>absence of flowing seawater may limit feeding success and subsequent colony growth, (Arkema, 2009).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Colonies of encrusting biofoulers have been shown to increase both feeding activity and growth rates in more gentle currents relative to stronger currents (Pratt, 2008, </a:t>
            </a:r>
            <a:r>
              <a:rPr lang="en-GB" sz="1800" b="0" i="0" u="none" strike="noStrike" baseline="0" dirty="0" err="1">
                <a:solidFill>
                  <a:srgbClr val="000000"/>
                </a:solidFill>
                <a:latin typeface="Aptos" panose="020B0004020202020204" pitchFamily="34" charset="0"/>
              </a:rPr>
              <a:t>Visch</a:t>
            </a:r>
            <a:r>
              <a:rPr lang="en-GB" sz="1800" b="0" i="0" u="none" strike="noStrike" baseline="0" dirty="0">
                <a:solidFill>
                  <a:srgbClr val="000000"/>
                </a:solidFill>
                <a:latin typeface="Aptos" panose="020B0004020202020204" pitchFamily="34" charset="0"/>
              </a:rPr>
              <a:t> et al., 2020).</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This somewhat goldilocks response to water current interested me and as flow velocity wasn’t originally part of the sampling design I had to come up with a solution – one which was cost effective</a:t>
            </a:r>
          </a:p>
          <a:p>
            <a:endParaRPr lang="en-GB" dirty="0"/>
          </a:p>
        </p:txBody>
      </p:sp>
    </p:spTree>
    <p:extLst>
      <p:ext uri="{BB962C8B-B14F-4D97-AF65-F5344CB8AC3E}">
        <p14:creationId xmlns:p14="http://schemas.microsoft.com/office/powerpoint/2010/main" val="1031785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t>
            </a:r>
            <a:r>
              <a:rPr lang="en-GB" dirty="0" err="1"/>
              <a:t>im</a:t>
            </a:r>
            <a:r>
              <a:rPr lang="en-GB" dirty="0"/>
              <a:t> going to measuring current velocity using hobo accelerometer –</a:t>
            </a:r>
          </a:p>
          <a:p>
            <a:endParaRPr lang="en-GB" dirty="0"/>
          </a:p>
          <a:p>
            <a:r>
              <a:rPr lang="en-GB" dirty="0"/>
              <a:t>In field – each farm has – converted to current velocity</a:t>
            </a:r>
          </a:p>
          <a:p>
            <a:endParaRPr lang="en-GB" dirty="0"/>
          </a:p>
          <a:p>
            <a:r>
              <a:rPr lang="en-GB" dirty="0"/>
              <a:t>Also have </a:t>
            </a:r>
            <a:r>
              <a:rPr lang="en-GB" dirty="0" err="1"/>
              <a:t>mescosm</a:t>
            </a:r>
            <a:r>
              <a:rPr lang="en-GB" dirty="0"/>
              <a:t> set up at </a:t>
            </a:r>
            <a:r>
              <a:rPr lang="en-GB" dirty="0" err="1"/>
              <a:t>millport</a:t>
            </a:r>
            <a:r>
              <a:rPr lang="en-GB" dirty="0"/>
              <a:t> where we can test this also </a:t>
            </a:r>
          </a:p>
          <a:p>
            <a:endParaRPr lang="en-GB" dirty="0"/>
          </a:p>
          <a:p>
            <a:r>
              <a:rPr lang="en-GB" dirty="0"/>
              <a:t>Not only seeing if the current influences colony growth but show is these loggers are effective for what we are trying</a:t>
            </a:r>
          </a:p>
        </p:txBody>
      </p:sp>
    </p:spTree>
    <p:extLst>
      <p:ext uri="{BB962C8B-B14F-4D97-AF65-F5344CB8AC3E}">
        <p14:creationId xmlns:p14="http://schemas.microsoft.com/office/powerpoint/2010/main" val="4184764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3411-0689-D1B7-2104-5979304FD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D75405-041C-7B54-BD10-B7B098003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78485-3D1B-1572-D289-0E92F774B84D}"/>
              </a:ext>
            </a:extLst>
          </p:cNvPr>
          <p:cNvSpPr>
            <a:spLocks noGrp="1"/>
          </p:cNvSpPr>
          <p:nvPr>
            <p:ph type="body" idx="1"/>
          </p:nvPr>
        </p:nvSpPr>
        <p:spPr/>
        <p:txBody>
          <a:bodyPr/>
          <a:lstStyle/>
          <a:p>
            <a:r>
              <a:rPr lang="en-GB" dirty="0"/>
              <a:t>So </a:t>
            </a:r>
            <a:r>
              <a:rPr lang="en-GB" dirty="0" err="1"/>
              <a:t>im</a:t>
            </a:r>
            <a:r>
              <a:rPr lang="en-GB" dirty="0"/>
              <a:t> going to measuring current velocity using hobo accelerometer –</a:t>
            </a:r>
          </a:p>
          <a:p>
            <a:endParaRPr lang="en-GB" dirty="0"/>
          </a:p>
          <a:p>
            <a:r>
              <a:rPr lang="en-GB" dirty="0"/>
              <a:t>In field</a:t>
            </a:r>
          </a:p>
          <a:p>
            <a:endParaRPr lang="en-GB" dirty="0"/>
          </a:p>
          <a:p>
            <a:r>
              <a:rPr lang="en-GB" dirty="0"/>
              <a:t>Also have </a:t>
            </a:r>
            <a:r>
              <a:rPr lang="en-GB" dirty="0" err="1"/>
              <a:t>mescosm</a:t>
            </a:r>
            <a:r>
              <a:rPr lang="en-GB" dirty="0"/>
              <a:t> set up at </a:t>
            </a:r>
            <a:r>
              <a:rPr lang="en-GB" dirty="0" err="1"/>
              <a:t>millport</a:t>
            </a:r>
            <a:r>
              <a:rPr lang="en-GB" dirty="0"/>
              <a:t> where we can test this also </a:t>
            </a:r>
          </a:p>
          <a:p>
            <a:endParaRPr lang="en-GB" dirty="0"/>
          </a:p>
          <a:p>
            <a:r>
              <a:rPr lang="en-GB" dirty="0"/>
              <a:t>Not only seeing if the current influences colony growth but show is these loggers are effective for what we are trying</a:t>
            </a:r>
          </a:p>
        </p:txBody>
      </p:sp>
    </p:spTree>
    <p:extLst>
      <p:ext uri="{BB962C8B-B14F-4D97-AF65-F5344CB8AC3E}">
        <p14:creationId xmlns:p14="http://schemas.microsoft.com/office/powerpoint/2010/main" val="1779011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a:p>
            <a:r>
              <a:rPr lang="en-GB" dirty="0"/>
              <a:t>My project is funded through partnership with Glasgow university, the </a:t>
            </a:r>
            <a:r>
              <a:rPr lang="en-GB" dirty="0" err="1"/>
              <a:t>Kilchoan</a:t>
            </a:r>
            <a:r>
              <a:rPr lang="en-GB" dirty="0"/>
              <a:t> Melfort trust and the UK government department of research and innovation as part of the </a:t>
            </a:r>
            <a:r>
              <a:rPr lang="en-US" dirty="0">
                <a:solidFill>
                  <a:schemeClr val="bg1"/>
                </a:solidFill>
                <a:latin typeface="Helvetica"/>
                <a:cs typeface="Helvetica"/>
              </a:rPr>
              <a:t>Sustainable Aquaculture Partnerships for Innovation project</a:t>
            </a:r>
            <a:endParaRPr lang="en-GB" dirty="0"/>
          </a:p>
          <a:p>
            <a:endParaRPr lang="en-GB" dirty="0"/>
          </a:p>
          <a:p>
            <a:r>
              <a:rPr lang="en-GB" dirty="0"/>
              <a:t>I have an excellent support team in my supervisors at Glasgow, Dr Sofie </a:t>
            </a:r>
            <a:r>
              <a:rPr lang="en-GB" dirty="0" err="1"/>
              <a:t>Spatharis</a:t>
            </a:r>
            <a:r>
              <a:rPr lang="en-GB" dirty="0"/>
              <a:t>, Professor Martin Llewellyn, and Dr Anna McGregor. </a:t>
            </a:r>
          </a:p>
          <a:p>
            <a:endParaRPr lang="en-GB" dirty="0"/>
          </a:p>
          <a:p>
            <a:r>
              <a:rPr lang="en-GB" dirty="0"/>
              <a:t>At the </a:t>
            </a:r>
            <a:r>
              <a:rPr lang="en-GB" dirty="0" err="1"/>
              <a:t>Kilchoan</a:t>
            </a:r>
            <a:r>
              <a:rPr lang="en-GB" dirty="0"/>
              <a:t> estate I am also working under the guidance of Marnik Van </a:t>
            </a:r>
            <a:r>
              <a:rPr lang="en-GB" dirty="0" err="1"/>
              <a:t>Cauter</a:t>
            </a:r>
            <a:r>
              <a:rPr lang="en-GB" dirty="0"/>
              <a:t> who is greatly talented and all things aquaculture and is maintaining one of our sampling farms.</a:t>
            </a:r>
          </a:p>
          <a:p>
            <a:endParaRPr lang="en-GB" dirty="0"/>
          </a:p>
          <a:p>
            <a:r>
              <a:rPr lang="en-GB" dirty="0"/>
              <a:t>Also massive </a:t>
            </a:r>
            <a:r>
              <a:rPr lang="en-GB" dirty="0" err="1"/>
              <a:t>thsnks</a:t>
            </a:r>
            <a:r>
              <a:rPr lang="en-GB" dirty="0"/>
              <a:t> to Brendan, </a:t>
            </a:r>
            <a:r>
              <a:rPr lang="en-GB" dirty="0" err="1"/>
              <a:t>claire</a:t>
            </a:r>
            <a:r>
              <a:rPr lang="en-GB" dirty="0"/>
              <a:t> and </a:t>
            </a:r>
            <a:r>
              <a:rPr lang="en-GB" dirty="0" err="1"/>
              <a:t>chris</a:t>
            </a:r>
            <a:r>
              <a:rPr lang="en-GB" dirty="0"/>
              <a:t> and josh for </a:t>
            </a:r>
            <a:r>
              <a:rPr lang="en-GB" dirty="0" err="1"/>
              <a:t>sll</a:t>
            </a:r>
            <a:r>
              <a:rPr lang="en-GB" dirty="0"/>
              <a:t> their help it is incredibly </a:t>
            </a:r>
            <a:r>
              <a:rPr lang="en-GB" dirty="0" err="1"/>
              <a:t>apprecisted</a:t>
            </a:r>
            <a:r>
              <a:rPr lang="en-GB" dirty="0"/>
              <a:t>  </a:t>
            </a:r>
          </a:p>
          <a:p>
            <a:r>
              <a:rPr lang="en-GB" dirty="0"/>
              <a:t>Also shout out to the orthopaedic dept at the queen </a:t>
            </a:r>
            <a:r>
              <a:rPr lang="en-GB" dirty="0" err="1"/>
              <a:t>elizabeth</a:t>
            </a:r>
            <a:r>
              <a:rPr lang="en-GB" dirty="0"/>
              <a:t> for putting me </a:t>
            </a:r>
            <a:r>
              <a:rPr lang="en-GB" dirty="0" err="1"/>
              <a:t>bsck</a:t>
            </a:r>
            <a:r>
              <a:rPr lang="en-GB" dirty="0"/>
              <a:t> </a:t>
            </a:r>
            <a:r>
              <a:rPr lang="en-GB" dirty="0" err="1"/>
              <a:t>togethet</a:t>
            </a:r>
            <a:endParaRPr lang="en-GB" dirty="0"/>
          </a:p>
        </p:txBody>
      </p:sp>
    </p:spTree>
    <p:extLst>
      <p:ext uri="{BB962C8B-B14F-4D97-AF65-F5344CB8AC3E}">
        <p14:creationId xmlns:p14="http://schemas.microsoft.com/office/powerpoint/2010/main" val="205544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8482E-87AA-A3C9-6E15-79BE9CB67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42B56-528E-470C-4FDF-299F7817A7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D4FFECF-F4D4-0CB1-988A-B160411D7324}"/>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0" dirty="0"/>
              <a:t>seaweed mariculture has grown into a billion-dollar industry and now accounts for 51.3% of global mariculture production and is growing</a:t>
            </a:r>
          </a:p>
          <a:p>
            <a:pPr marL="158750" indent="0">
              <a:buNone/>
            </a:pPr>
            <a:endParaRPr lang="en-GB" b="0" dirty="0"/>
          </a:p>
          <a:p>
            <a:pPr marL="158750" indent="0">
              <a:buNone/>
            </a:pPr>
            <a:r>
              <a:rPr lang="en-GB" b="0" dirty="0"/>
              <a:t>Today global seaweed cultivation is a hot topic due to its broad range of potential ecosystem services such as supporting food security and providing high-value bioproducts for industries like medicine, textiles and agriculture as potential biofuels. </a:t>
            </a:r>
          </a:p>
          <a:p>
            <a:pPr marL="158750" indent="0">
              <a:buNone/>
            </a:pPr>
            <a:endParaRPr lang="en-GB" b="0" dirty="0"/>
          </a:p>
          <a:p>
            <a:pPr marL="158750" indent="0">
              <a:buNone/>
            </a:pPr>
            <a:r>
              <a:rPr lang="en-GB" b="0" dirty="0"/>
              <a:t>The </a:t>
            </a:r>
            <a:r>
              <a:rPr lang="en-GB" b="0" i="0" dirty="0">
                <a:solidFill>
                  <a:srgbClr val="222222"/>
                </a:solidFill>
                <a:effectLst/>
                <a:latin typeface="Harding"/>
              </a:rPr>
              <a:t>use of seaweed biomass enables reuse of carbon and nutrients from land operations and can replace products that have a higher CO</a:t>
            </a:r>
            <a:r>
              <a:rPr lang="en-GB" b="0" i="0" baseline="-25000" dirty="0">
                <a:solidFill>
                  <a:srgbClr val="222222"/>
                </a:solidFill>
                <a:effectLst/>
                <a:latin typeface="Harding"/>
              </a:rPr>
              <a:t>2</a:t>
            </a:r>
            <a:r>
              <a:rPr lang="en-GB" b="0" i="0" dirty="0">
                <a:solidFill>
                  <a:srgbClr val="222222"/>
                </a:solidFill>
                <a:effectLst/>
                <a:latin typeface="Harding"/>
              </a:rPr>
              <a:t> footprint</a:t>
            </a:r>
          </a:p>
          <a:p>
            <a:pPr marL="158750" indent="0">
              <a:buNone/>
            </a:pPr>
            <a:endParaRPr lang="en-GB" b="0" i="0" dirty="0">
              <a:solidFill>
                <a:srgbClr val="222222"/>
              </a:solidFill>
              <a:effectLst/>
              <a:latin typeface="Harding"/>
            </a:endParaRPr>
          </a:p>
          <a:p>
            <a:pPr marL="158750" indent="0">
              <a:buNone/>
            </a:pPr>
            <a:r>
              <a:rPr lang="en-GB" b="0" dirty="0"/>
              <a:t>Seaweed farming offers a low-impact alternative to finfish aquaculture and can play a role in integrated multitrophic aquaculture (IMTA) </a:t>
            </a:r>
            <a:r>
              <a:rPr lang="en-GB" b="0" i="0" dirty="0">
                <a:solidFill>
                  <a:srgbClr val="222222"/>
                </a:solidFill>
                <a:effectLst/>
                <a:latin typeface="Harding"/>
              </a:rPr>
              <a:t>while supporting more diverse sustainable economy particularly to remote coastal communities</a:t>
            </a:r>
            <a:endParaRPr lang="en-GB" b="0" dirty="0"/>
          </a:p>
          <a:p>
            <a:endParaRPr lang="en-GB" b="0" dirty="0"/>
          </a:p>
        </p:txBody>
      </p:sp>
    </p:spTree>
    <p:extLst>
      <p:ext uri="{BB962C8B-B14F-4D97-AF65-F5344CB8AC3E}">
        <p14:creationId xmlns:p14="http://schemas.microsoft.com/office/powerpoint/2010/main" val="633984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CE8-9754-0C63-BEC5-196E0071C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1851E-665B-9C19-7AF6-4D6732172D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3FDEAA-CBBA-BA21-0EFF-9F27522FF8F9}"/>
              </a:ext>
            </a:extLst>
          </p:cNvPr>
          <p:cNvSpPr>
            <a:spLocks noGrp="1"/>
          </p:cNvSpPr>
          <p:nvPr>
            <p:ph type="body" idx="1"/>
          </p:nvPr>
        </p:nvSpPr>
        <p:spPr/>
        <p:txBody>
          <a:bodyPr/>
          <a:lstStyle/>
          <a:p>
            <a:r>
              <a:rPr lang="en-GB" b="0" dirty="0"/>
              <a:t>Currently 97% of seaweed production is within Asia markets, predominantly </a:t>
            </a:r>
            <a:r>
              <a:rPr lang="en-GB" b="0" dirty="0" err="1"/>
              <a:t>china</a:t>
            </a:r>
            <a:r>
              <a:rPr lang="en-GB" b="0" dirty="0"/>
              <a:t> as you can see from FAO data from 2019</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Other regions such as the northeast Atlantic are showing gradual expansion but there exists a critical bottleneck in commercial profitability for </a:t>
            </a:r>
          </a:p>
          <a:p>
            <a:r>
              <a:rPr lang="en-GB" sz="1800" b="0" i="0" u="none" strike="noStrike" baseline="0" dirty="0">
                <a:solidFill>
                  <a:srgbClr val="000000"/>
                </a:solidFill>
                <a:latin typeface="Aptos" panose="020B0004020202020204" pitchFamily="34" charset="0"/>
              </a:rPr>
              <a:t>European farms which is the inherent difficulties in scaling up operations.</a:t>
            </a:r>
          </a:p>
          <a:p>
            <a:pPr marL="158750" indent="0" algn="l">
              <a:buNone/>
            </a:pPr>
            <a:r>
              <a:rPr lang="en-GB" sz="1800" b="0" i="0" u="none" strike="noStrike" baseline="0" dirty="0">
                <a:solidFill>
                  <a:srgbClr val="000000"/>
                </a:solidFill>
                <a:latin typeface="Aptos" panose="020B0004020202020204" pitchFamily="34" charset="0"/>
              </a:rPr>
              <a:t> </a:t>
            </a:r>
          </a:p>
        </p:txBody>
      </p:sp>
    </p:spTree>
    <p:extLst>
      <p:ext uri="{BB962C8B-B14F-4D97-AF65-F5344CB8AC3E}">
        <p14:creationId xmlns:p14="http://schemas.microsoft.com/office/powerpoint/2010/main" val="226140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5FE95-3540-A6DE-2F30-AFE7BE466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34C48-E70A-395E-D1D3-221EB0A2B1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04D0C6-409B-7B9D-A079-DF71AAA2732C}"/>
              </a:ext>
            </a:extLst>
          </p:cNvPr>
          <p:cNvSpPr>
            <a:spLocks noGrp="1"/>
          </p:cNvSpPr>
          <p:nvPr>
            <p:ph type="body" idx="1"/>
          </p:nvPr>
        </p:nvSpPr>
        <p:spPr/>
        <p:txBody>
          <a:bodyPr/>
          <a:lstStyle/>
          <a:p>
            <a:endParaRPr lang="en-GB" sz="1800" b="0" i="0" u="none" strike="noStrike" baseline="0" dirty="0">
              <a:solidFill>
                <a:srgbClr val="000000"/>
              </a:solidFill>
              <a:latin typeface="Aptos" panose="020B0004020202020204" pitchFamily="34" charset="0"/>
            </a:endParaRPr>
          </a:p>
          <a:p>
            <a:pPr algn="l"/>
            <a:r>
              <a:rPr lang="en-GB" sz="1800" b="0" i="0" u="none" strike="noStrike" baseline="0" dirty="0">
                <a:solidFill>
                  <a:srgbClr val="000000"/>
                </a:solidFill>
                <a:latin typeface="Aptos" panose="020B0004020202020204" pitchFamily="34" charset="0"/>
              </a:rPr>
              <a:t>Key barriers to expansion within the European algae sector include high production costs, limited market awareness and inconsistent production qualities. </a:t>
            </a:r>
          </a:p>
          <a:p>
            <a:r>
              <a:rPr lang="en-GB" sz="1800" b="0" i="0" u="none" strike="noStrike" baseline="0" dirty="0">
                <a:solidFill>
                  <a:srgbClr val="000000"/>
                </a:solidFill>
                <a:latin typeface="Aptos" panose="020B0004020202020204" pitchFamily="34" charset="0"/>
              </a:rPr>
              <a:t>There are severe limitations in storage, processing and supply chains . </a:t>
            </a:r>
          </a:p>
          <a:p>
            <a:endParaRPr lang="en-GB" sz="1800" b="0" i="0" u="none" strike="noStrike" baseline="0" dirty="0">
              <a:solidFill>
                <a:srgbClr val="000000"/>
              </a:solidFill>
              <a:latin typeface="Aptos" panose="020B0004020202020204" pitchFamily="34" charset="0"/>
            </a:endParaRPr>
          </a:p>
          <a:p>
            <a:r>
              <a:rPr lang="en-GB" sz="1800" b="0" i="0" u="none" strike="noStrike" baseline="0" dirty="0">
                <a:solidFill>
                  <a:srgbClr val="000000"/>
                </a:solidFill>
                <a:latin typeface="Aptos" panose="020B0004020202020204" pitchFamily="34" charset="0"/>
              </a:rPr>
              <a:t>For example, in Scotland there is now only one commercial facility for processing seaweed up near isle of </a:t>
            </a:r>
            <a:r>
              <a:rPr lang="en-GB" sz="1800" b="0" i="0" u="none" strike="noStrike" baseline="0" dirty="0" err="1">
                <a:solidFill>
                  <a:srgbClr val="000000"/>
                </a:solidFill>
                <a:latin typeface="Aptos" panose="020B0004020202020204" pitchFamily="34" charset="0"/>
              </a:rPr>
              <a:t>skye</a:t>
            </a:r>
            <a:r>
              <a:rPr lang="en-GB" sz="1800" b="0" i="0" u="none" strike="noStrike" baseline="0" dirty="0">
                <a:solidFill>
                  <a:srgbClr val="000000"/>
                </a:solidFill>
                <a:latin typeface="Aptos" panose="020B0004020202020204" pitchFamily="34" charset="0"/>
              </a:rPr>
              <a:t> which greatly restricts cultivators' maintenance a viable product considering seaweed has to be preserved either by drying or wet processing within roughly 48 hours of being removed from the sea. </a:t>
            </a:r>
          </a:p>
        </p:txBody>
      </p:sp>
    </p:spTree>
    <p:extLst>
      <p:ext uri="{BB962C8B-B14F-4D97-AF65-F5344CB8AC3E}">
        <p14:creationId xmlns:p14="http://schemas.microsoft.com/office/powerpoint/2010/main" val="404516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FD20736E-96A8-1BBB-8B23-586ACD20154E}"/>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4A923789-8528-A0A7-F89D-4117710D32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14B39462-FE2E-B44B-71C8-7385AA113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addition to the current logistical constraints on land, there also exists problematic factors within the sea itself</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same lovely cold nutrient rich coastline conditions that make the northeast Atlantic so suitable for commercial seaweed production are also highly favoured by biofouling organisms which are harmful to the algae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These epibionts which are organisms that live on the surface of another, greatly impact the yield of seaweed crops hindering the expansion of seaweed farming in the region.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Meroplanktonic forms of bryozoans, hydrozoans, bivalves, tunicates, crustaceans drift in on currents seeking out a suitable landing platform to settle. </a:t>
            </a:r>
          </a:p>
          <a:p>
            <a:pPr marL="0" lvl="0" indent="0" algn="l" rtl="0">
              <a:spcBef>
                <a:spcPts val="0"/>
              </a:spcBef>
              <a:spcAft>
                <a:spcPts val="0"/>
              </a:spcAft>
              <a:buNone/>
            </a:pPr>
            <a:endParaRPr lang="en-GB" dirty="0"/>
          </a:p>
          <a:p>
            <a:pPr marL="0" lvl="0" indent="0" algn="l" rtl="0">
              <a:spcBef>
                <a:spcPts val="0"/>
              </a:spcBef>
              <a:spcAft>
                <a:spcPts val="0"/>
              </a:spcAft>
              <a:buNone/>
            </a:pPr>
            <a:endParaRPr lang="en-GB" i="0" dirty="0"/>
          </a:p>
          <a:p>
            <a:pPr marL="0" lvl="0" indent="0" algn="l" rtl="0">
              <a:spcBef>
                <a:spcPts val="0"/>
              </a:spcBef>
              <a:spcAft>
                <a:spcPts val="0"/>
              </a:spcAft>
              <a:buNone/>
            </a:pPr>
            <a:endParaRPr lang="en-GB" i="0" dirty="0"/>
          </a:p>
        </p:txBody>
      </p:sp>
    </p:spTree>
    <p:extLst>
      <p:ext uri="{BB962C8B-B14F-4D97-AF65-F5344CB8AC3E}">
        <p14:creationId xmlns:p14="http://schemas.microsoft.com/office/powerpoint/2010/main" val="243195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E7C58228-B0E4-7520-75CD-94D29B010BE3}"/>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5FBFEC78-B737-32AE-0E5B-C23D403507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11E7C047-1161-53F1-80BB-27FE42E1B2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Once established on the frond -  species and can quickly proliferate and cover much if not off the seaweed blade with a matter of months depending on the species and conditions.</a:t>
            </a:r>
            <a:endParaRPr lang="en-GB" i="0" dirty="0"/>
          </a:p>
          <a:p>
            <a:pPr marL="0" lvl="0" indent="0" algn="l" rtl="0">
              <a:spcBef>
                <a:spcPts val="0"/>
              </a:spcBef>
              <a:spcAft>
                <a:spcPts val="0"/>
              </a:spcAft>
              <a:buNone/>
            </a:pPr>
            <a:endParaRPr lang="en-GB" i="0" dirty="0"/>
          </a:p>
          <a:p>
            <a:pPr marL="0" lvl="0" indent="0" algn="l" rtl="0">
              <a:spcBef>
                <a:spcPts val="0"/>
              </a:spcBef>
              <a:spcAft>
                <a:spcPts val="0"/>
              </a:spcAft>
              <a:buNone/>
            </a:pPr>
            <a:endParaRPr lang="en-GB" i="0" dirty="0"/>
          </a:p>
          <a:p>
            <a:pPr marL="0" lvl="0" indent="0" algn="l" rtl="0">
              <a:spcBef>
                <a:spcPts val="0"/>
              </a:spcBef>
              <a:spcAft>
                <a:spcPts val="0"/>
              </a:spcAft>
              <a:buNone/>
            </a:pPr>
            <a:r>
              <a:rPr lang="en-GB" dirty="0"/>
              <a:t>https://www.ispotnature.org/communities/uk-and-ireland/view/observation/136907/hydroid-colonies-attached-to-kelp-frond-</a:t>
            </a:r>
          </a:p>
        </p:txBody>
      </p:sp>
    </p:spTree>
    <p:extLst>
      <p:ext uri="{BB962C8B-B14F-4D97-AF65-F5344CB8AC3E}">
        <p14:creationId xmlns:p14="http://schemas.microsoft.com/office/powerpoint/2010/main" val="322387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B10B7244-75DE-ADE3-6AFC-7C4E0EB41A4F}"/>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DA015F17-9635-2BA1-F82D-E3A504BBAF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FFC2C91F-F6A0-8BB9-1BC2-F60E4040FA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Biofouling settlement on both wild and cultivated seaweed has a variety of impacts</a:t>
            </a: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08254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72D8426E-C8BB-8174-828B-D8489EF595D7}"/>
            </a:ext>
          </a:extLst>
        </p:cNvPr>
        <p:cNvGrpSpPr/>
        <p:nvPr/>
      </p:nvGrpSpPr>
      <p:grpSpPr>
        <a:xfrm>
          <a:off x="0" y="0"/>
          <a:ext cx="0" cy="0"/>
          <a:chOff x="0" y="0"/>
          <a:chExt cx="0" cy="0"/>
        </a:xfrm>
      </p:grpSpPr>
      <p:sp>
        <p:nvSpPr>
          <p:cNvPr id="197" name="Google Shape;197;gef5acbec06_0_2:notes">
            <a:extLst>
              <a:ext uri="{FF2B5EF4-FFF2-40B4-BE49-F238E27FC236}">
                <a16:creationId xmlns:a16="http://schemas.microsoft.com/office/drawing/2014/main" id="{ACA127BD-A235-DE24-FCCA-5BDDF6EA0F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f5acbec06_0_2:notes">
            <a:extLst>
              <a:ext uri="{FF2B5EF4-FFF2-40B4-BE49-F238E27FC236}">
                <a16:creationId xmlns:a16="http://schemas.microsoft.com/office/drawing/2014/main" id="{C9E5D288-9D15-7A75-6BB6-96C3AA3672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Foremost is the physical damage to the frond by reducing their flexibility, increasing their weight and drag, and this then leads to more breakages and dislodgement, especially so during high-wave energy events. </a:t>
            </a:r>
          </a:p>
        </p:txBody>
      </p:sp>
    </p:spTree>
    <p:extLst>
      <p:ext uri="{BB962C8B-B14F-4D97-AF65-F5344CB8AC3E}">
        <p14:creationId xmlns:p14="http://schemas.microsoft.com/office/powerpoint/2010/main" val="176016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31504" y="1088388"/>
            <a:ext cx="5607300" cy="2380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31500" y="3298088"/>
            <a:ext cx="3391800" cy="46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46086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1B51144-3E92-423E-B211-667720486B34}" type="datetimeFigureOut">
              <a:rPr lang="en-GB" smtClean="0"/>
              <a:t>09/05/2025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393119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1B51144-3E92-423E-B211-667720486B34}" type="datetimeFigureOut">
              <a:rPr lang="en-GB" smtClean="0"/>
              <a:t>09/05/2025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049037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51144-3E92-423E-B211-667720486B34}" type="datetimeFigureOut">
              <a:rPr lang="en-GB" smtClean="0"/>
              <a:t>09/05/2025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429189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93090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D1B51144-3E92-423E-B211-667720486B34}" type="datetimeFigureOut">
              <a:rPr lang="en-GB" smtClean="0"/>
              <a:t>09/05/2025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1191537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455122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41093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13227" y="1152475"/>
            <a:ext cx="7717500" cy="3196200"/>
          </a:xfrm>
          <a:prstGeom prst="rect">
            <a:avLst/>
          </a:prstGeom>
        </p:spPr>
        <p:txBody>
          <a:bodyPr spcFirstLastPara="1" wrap="square" lIns="91425" tIns="91425" rIns="91425" bIns="91425" anchor="t" anchorCtr="0">
            <a:noAutofit/>
          </a:bodyPr>
          <a:lstStyle>
            <a:lvl1pPr marL="457212" lvl="0" indent="-317509">
              <a:spcBef>
                <a:spcPts val="0"/>
              </a:spcBef>
              <a:spcAft>
                <a:spcPts val="0"/>
              </a:spcAft>
              <a:buClr>
                <a:srgbClr val="A6A3C1"/>
              </a:buClr>
              <a:buSzPts val="1400"/>
              <a:buAutoNum type="arabicPeriod"/>
              <a:defRPr sz="1000"/>
            </a:lvl1pPr>
            <a:lvl2pPr marL="914425" lvl="1" indent="-317509">
              <a:spcBef>
                <a:spcPts val="0"/>
              </a:spcBef>
              <a:spcAft>
                <a:spcPts val="0"/>
              </a:spcAft>
              <a:buClr>
                <a:srgbClr val="494949"/>
              </a:buClr>
              <a:buSzPts val="1400"/>
              <a:buFont typeface="Montserrat"/>
              <a:buAutoNum type="alphaLcPeriod"/>
              <a:defRPr/>
            </a:lvl2pPr>
            <a:lvl3pPr marL="1371637" lvl="2" indent="-317509">
              <a:spcBef>
                <a:spcPts val="0"/>
              </a:spcBef>
              <a:spcAft>
                <a:spcPts val="0"/>
              </a:spcAft>
              <a:buClr>
                <a:srgbClr val="494949"/>
              </a:buClr>
              <a:buSzPts val="1400"/>
              <a:buFont typeface="Montserrat"/>
              <a:buAutoNum type="romanLcPeriod"/>
              <a:defRPr/>
            </a:lvl3pPr>
            <a:lvl4pPr marL="1828848" lvl="3" indent="-317509">
              <a:spcBef>
                <a:spcPts val="0"/>
              </a:spcBef>
              <a:spcAft>
                <a:spcPts val="0"/>
              </a:spcAft>
              <a:buClr>
                <a:srgbClr val="494949"/>
              </a:buClr>
              <a:buSzPts val="1400"/>
              <a:buFont typeface="Montserrat"/>
              <a:buAutoNum type="arabicPeriod"/>
              <a:defRPr/>
            </a:lvl4pPr>
            <a:lvl5pPr marL="2286061" lvl="4" indent="-317509">
              <a:spcBef>
                <a:spcPts val="0"/>
              </a:spcBef>
              <a:spcAft>
                <a:spcPts val="0"/>
              </a:spcAft>
              <a:buClr>
                <a:srgbClr val="494949"/>
              </a:buClr>
              <a:buSzPts val="1400"/>
              <a:buFont typeface="Montserrat"/>
              <a:buAutoNum type="alphaLcPeriod"/>
              <a:defRPr/>
            </a:lvl5pPr>
            <a:lvl6pPr marL="2743273" lvl="5" indent="-317509">
              <a:spcBef>
                <a:spcPts val="0"/>
              </a:spcBef>
              <a:spcAft>
                <a:spcPts val="0"/>
              </a:spcAft>
              <a:buClr>
                <a:srgbClr val="494949"/>
              </a:buClr>
              <a:buSzPts val="1400"/>
              <a:buFont typeface="Montserrat"/>
              <a:buAutoNum type="romanLcPeriod"/>
              <a:defRPr/>
            </a:lvl6pPr>
            <a:lvl7pPr marL="3200485" lvl="6" indent="-317509">
              <a:spcBef>
                <a:spcPts val="0"/>
              </a:spcBef>
              <a:spcAft>
                <a:spcPts val="0"/>
              </a:spcAft>
              <a:buClr>
                <a:srgbClr val="494949"/>
              </a:buClr>
              <a:buSzPts val="1400"/>
              <a:buFont typeface="Montserrat"/>
              <a:buAutoNum type="arabicPeriod"/>
              <a:defRPr/>
            </a:lvl7pPr>
            <a:lvl8pPr marL="3657697" lvl="7" indent="-317509">
              <a:spcBef>
                <a:spcPts val="0"/>
              </a:spcBef>
              <a:spcAft>
                <a:spcPts val="0"/>
              </a:spcAft>
              <a:buClr>
                <a:srgbClr val="494949"/>
              </a:buClr>
              <a:buSzPts val="1400"/>
              <a:buFont typeface="Montserrat"/>
              <a:buAutoNum type="alphaLcPeriod"/>
              <a:defRPr/>
            </a:lvl8pPr>
            <a:lvl9pPr marL="4114909" lvl="8" indent="-317509">
              <a:spcBef>
                <a:spcPts val="0"/>
              </a:spcBef>
              <a:spcAft>
                <a:spcPts val="0"/>
              </a:spcAft>
              <a:buClr>
                <a:srgbClr val="494949"/>
              </a:buClr>
              <a:buSzPts val="1400"/>
              <a:buFont typeface="Montserrat"/>
              <a:buAutoNum type="romanLcPeriod"/>
              <a:defRPr/>
            </a:lvl9pPr>
          </a:lstStyle>
          <a:p>
            <a:endParaRPr/>
          </a:p>
        </p:txBody>
      </p:sp>
      <p:sp>
        <p:nvSpPr>
          <p:cNvPr id="18" name="Google Shape;18;p4"/>
          <p:cNvSpPr txBox="1">
            <a:spLocks noGrp="1"/>
          </p:cNvSpPr>
          <p:nvPr>
            <p:ph type="title"/>
          </p:nvPr>
        </p:nvSpPr>
        <p:spPr>
          <a:xfrm>
            <a:off x="713227"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33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cxnSp>
        <p:nvCxnSpPr>
          <p:cNvPr id="19" name="Google Shape;19;p4"/>
          <p:cNvCxnSpPr/>
          <p:nvPr/>
        </p:nvCxnSpPr>
        <p:spPr>
          <a:xfrm>
            <a:off x="2717876"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709804"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Chivo Black"/>
              <a:buNone/>
              <a:defRPr sz="3300" b="0"/>
            </a:lvl1pPr>
            <a:lvl2pPr lvl="1" rtl="0">
              <a:spcBef>
                <a:spcPts val="0"/>
              </a:spcBef>
              <a:spcAft>
                <a:spcPts val="0"/>
              </a:spcAft>
              <a:buSzPts val="3000"/>
              <a:buFont typeface="Chivo Black"/>
              <a:buNone/>
              <a:defRPr b="0">
                <a:latin typeface="Chivo Black"/>
                <a:ea typeface="Chivo Black"/>
                <a:cs typeface="Chivo Black"/>
                <a:sym typeface="Chivo Black"/>
              </a:defRPr>
            </a:lvl2pPr>
            <a:lvl3pPr lvl="2" rtl="0">
              <a:spcBef>
                <a:spcPts val="0"/>
              </a:spcBef>
              <a:spcAft>
                <a:spcPts val="0"/>
              </a:spcAft>
              <a:buSzPts val="3000"/>
              <a:buFont typeface="Chivo Black"/>
              <a:buNone/>
              <a:defRPr b="0">
                <a:latin typeface="Chivo Black"/>
                <a:ea typeface="Chivo Black"/>
                <a:cs typeface="Chivo Black"/>
                <a:sym typeface="Chivo Black"/>
              </a:defRPr>
            </a:lvl3pPr>
            <a:lvl4pPr lvl="3" rtl="0">
              <a:spcBef>
                <a:spcPts val="0"/>
              </a:spcBef>
              <a:spcAft>
                <a:spcPts val="0"/>
              </a:spcAft>
              <a:buSzPts val="3000"/>
              <a:buFont typeface="Chivo Black"/>
              <a:buNone/>
              <a:defRPr b="0">
                <a:latin typeface="Chivo Black"/>
                <a:ea typeface="Chivo Black"/>
                <a:cs typeface="Chivo Black"/>
                <a:sym typeface="Chivo Black"/>
              </a:defRPr>
            </a:lvl4pPr>
            <a:lvl5pPr lvl="4" rtl="0">
              <a:spcBef>
                <a:spcPts val="0"/>
              </a:spcBef>
              <a:spcAft>
                <a:spcPts val="0"/>
              </a:spcAft>
              <a:buSzPts val="3000"/>
              <a:buFont typeface="Chivo Black"/>
              <a:buNone/>
              <a:defRPr b="0">
                <a:latin typeface="Chivo Black"/>
                <a:ea typeface="Chivo Black"/>
                <a:cs typeface="Chivo Black"/>
                <a:sym typeface="Chivo Black"/>
              </a:defRPr>
            </a:lvl5pPr>
            <a:lvl6pPr lvl="5" rtl="0">
              <a:spcBef>
                <a:spcPts val="0"/>
              </a:spcBef>
              <a:spcAft>
                <a:spcPts val="0"/>
              </a:spcAft>
              <a:buSzPts val="3000"/>
              <a:buFont typeface="Chivo Black"/>
              <a:buNone/>
              <a:defRPr b="0">
                <a:latin typeface="Chivo Black"/>
                <a:ea typeface="Chivo Black"/>
                <a:cs typeface="Chivo Black"/>
                <a:sym typeface="Chivo Black"/>
              </a:defRPr>
            </a:lvl6pPr>
            <a:lvl7pPr lvl="6" rtl="0">
              <a:spcBef>
                <a:spcPts val="0"/>
              </a:spcBef>
              <a:spcAft>
                <a:spcPts val="0"/>
              </a:spcAft>
              <a:buSzPts val="3000"/>
              <a:buFont typeface="Chivo Black"/>
              <a:buNone/>
              <a:defRPr b="0">
                <a:latin typeface="Chivo Black"/>
                <a:ea typeface="Chivo Black"/>
                <a:cs typeface="Chivo Black"/>
                <a:sym typeface="Chivo Black"/>
              </a:defRPr>
            </a:lvl7pPr>
            <a:lvl8pPr lvl="7" rtl="0">
              <a:spcBef>
                <a:spcPts val="0"/>
              </a:spcBef>
              <a:spcAft>
                <a:spcPts val="0"/>
              </a:spcAft>
              <a:buSzPts val="3000"/>
              <a:buFont typeface="Chivo Black"/>
              <a:buNone/>
              <a:defRPr b="0">
                <a:latin typeface="Chivo Black"/>
                <a:ea typeface="Chivo Black"/>
                <a:cs typeface="Chivo Black"/>
                <a:sym typeface="Chivo Black"/>
              </a:defRPr>
            </a:lvl8pPr>
            <a:lvl9pPr lvl="8" rtl="0">
              <a:spcBef>
                <a:spcPts val="0"/>
              </a:spcBef>
              <a:spcAft>
                <a:spcPts val="0"/>
              </a:spcAft>
              <a:buSzPts val="3000"/>
              <a:buFont typeface="Chivo Black"/>
              <a:buNone/>
              <a:defRPr b="0">
                <a:latin typeface="Chivo Black"/>
                <a:ea typeface="Chivo Black"/>
                <a:cs typeface="Chivo Black"/>
                <a:sym typeface="Chivo Black"/>
              </a:defRPr>
            </a:lvl9pPr>
          </a:lstStyle>
          <a:p>
            <a:endParaRPr/>
          </a:p>
        </p:txBody>
      </p:sp>
      <p:sp>
        <p:nvSpPr>
          <p:cNvPr id="44" name="Google Shape;44;p13"/>
          <p:cNvSpPr txBox="1">
            <a:spLocks noGrp="1"/>
          </p:cNvSpPr>
          <p:nvPr>
            <p:ph type="subTitle" idx="1"/>
          </p:nvPr>
        </p:nvSpPr>
        <p:spPr>
          <a:xfrm>
            <a:off x="2019153" y="1708900"/>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5" name="Google Shape;45;p13"/>
          <p:cNvSpPr txBox="1">
            <a:spLocks noGrp="1"/>
          </p:cNvSpPr>
          <p:nvPr>
            <p:ph type="subTitle" idx="2"/>
          </p:nvPr>
        </p:nvSpPr>
        <p:spPr>
          <a:xfrm>
            <a:off x="6086102" y="1676075"/>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6" name="Google Shape;46;p13"/>
          <p:cNvSpPr txBox="1">
            <a:spLocks noGrp="1"/>
          </p:cNvSpPr>
          <p:nvPr>
            <p:ph type="subTitle" idx="3"/>
          </p:nvPr>
        </p:nvSpPr>
        <p:spPr>
          <a:xfrm>
            <a:off x="2019153"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7" name="Google Shape;47;p13"/>
          <p:cNvSpPr txBox="1">
            <a:spLocks noGrp="1"/>
          </p:cNvSpPr>
          <p:nvPr>
            <p:ph type="subTitle" idx="4"/>
          </p:nvPr>
        </p:nvSpPr>
        <p:spPr>
          <a:xfrm>
            <a:off x="6086102" y="3155483"/>
            <a:ext cx="24174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Font typeface="Chivo Black"/>
              <a:buNone/>
              <a:defRPr sz="2201">
                <a:latin typeface="Yeseva One"/>
                <a:ea typeface="Yeseva One"/>
                <a:cs typeface="Yeseva One"/>
                <a:sym typeface="Yeseva One"/>
              </a:defRPr>
            </a:lvl1pPr>
            <a:lvl2pPr lvl="1" rtl="0">
              <a:spcBef>
                <a:spcPts val="0"/>
              </a:spcBef>
              <a:spcAft>
                <a:spcPts val="0"/>
              </a:spcAft>
              <a:buSzPts val="1400"/>
              <a:buFont typeface="Chivo Black"/>
              <a:buNone/>
              <a:defRPr>
                <a:latin typeface="Chivo Black"/>
                <a:ea typeface="Chivo Black"/>
                <a:cs typeface="Chivo Black"/>
                <a:sym typeface="Chivo Black"/>
              </a:defRPr>
            </a:lvl2pPr>
            <a:lvl3pPr lvl="2" rtl="0">
              <a:spcBef>
                <a:spcPts val="0"/>
              </a:spcBef>
              <a:spcAft>
                <a:spcPts val="0"/>
              </a:spcAft>
              <a:buSzPts val="1400"/>
              <a:buFont typeface="Chivo Black"/>
              <a:buNone/>
              <a:defRPr>
                <a:latin typeface="Chivo Black"/>
                <a:ea typeface="Chivo Black"/>
                <a:cs typeface="Chivo Black"/>
                <a:sym typeface="Chivo Black"/>
              </a:defRPr>
            </a:lvl3pPr>
            <a:lvl4pPr lvl="3" rtl="0">
              <a:spcBef>
                <a:spcPts val="0"/>
              </a:spcBef>
              <a:spcAft>
                <a:spcPts val="0"/>
              </a:spcAft>
              <a:buSzPts val="1400"/>
              <a:buFont typeface="Chivo Black"/>
              <a:buNone/>
              <a:defRPr>
                <a:latin typeface="Chivo Black"/>
                <a:ea typeface="Chivo Black"/>
                <a:cs typeface="Chivo Black"/>
                <a:sym typeface="Chivo Black"/>
              </a:defRPr>
            </a:lvl4pPr>
            <a:lvl5pPr lvl="4" rtl="0">
              <a:spcBef>
                <a:spcPts val="0"/>
              </a:spcBef>
              <a:spcAft>
                <a:spcPts val="0"/>
              </a:spcAft>
              <a:buSzPts val="1400"/>
              <a:buFont typeface="Chivo Black"/>
              <a:buNone/>
              <a:defRPr>
                <a:latin typeface="Chivo Black"/>
                <a:ea typeface="Chivo Black"/>
                <a:cs typeface="Chivo Black"/>
                <a:sym typeface="Chivo Black"/>
              </a:defRPr>
            </a:lvl5pPr>
            <a:lvl6pPr lvl="5" rtl="0">
              <a:spcBef>
                <a:spcPts val="0"/>
              </a:spcBef>
              <a:spcAft>
                <a:spcPts val="0"/>
              </a:spcAft>
              <a:buSzPts val="1400"/>
              <a:buFont typeface="Chivo Black"/>
              <a:buNone/>
              <a:defRPr>
                <a:latin typeface="Chivo Black"/>
                <a:ea typeface="Chivo Black"/>
                <a:cs typeface="Chivo Black"/>
                <a:sym typeface="Chivo Black"/>
              </a:defRPr>
            </a:lvl6pPr>
            <a:lvl7pPr lvl="6" rtl="0">
              <a:spcBef>
                <a:spcPts val="0"/>
              </a:spcBef>
              <a:spcAft>
                <a:spcPts val="0"/>
              </a:spcAft>
              <a:buSzPts val="1400"/>
              <a:buFont typeface="Chivo Black"/>
              <a:buNone/>
              <a:defRPr>
                <a:latin typeface="Chivo Black"/>
                <a:ea typeface="Chivo Black"/>
                <a:cs typeface="Chivo Black"/>
                <a:sym typeface="Chivo Black"/>
              </a:defRPr>
            </a:lvl7pPr>
            <a:lvl8pPr lvl="7" rtl="0">
              <a:spcBef>
                <a:spcPts val="0"/>
              </a:spcBef>
              <a:spcAft>
                <a:spcPts val="0"/>
              </a:spcAft>
              <a:buSzPts val="1400"/>
              <a:buFont typeface="Chivo Black"/>
              <a:buNone/>
              <a:defRPr>
                <a:latin typeface="Chivo Black"/>
                <a:ea typeface="Chivo Black"/>
                <a:cs typeface="Chivo Black"/>
                <a:sym typeface="Chivo Black"/>
              </a:defRPr>
            </a:lvl8pPr>
            <a:lvl9pPr lvl="8" rtl="0">
              <a:spcBef>
                <a:spcPts val="0"/>
              </a:spcBef>
              <a:spcAft>
                <a:spcPts val="0"/>
              </a:spcAft>
              <a:buSzPts val="1400"/>
              <a:buFont typeface="Chivo Black"/>
              <a:buNone/>
              <a:defRPr>
                <a:latin typeface="Chivo Black"/>
                <a:ea typeface="Chivo Black"/>
                <a:cs typeface="Chivo Black"/>
                <a:sym typeface="Chivo Black"/>
              </a:defRPr>
            </a:lvl9pPr>
          </a:lstStyle>
          <a:p>
            <a:endParaRPr/>
          </a:p>
        </p:txBody>
      </p:sp>
      <p:sp>
        <p:nvSpPr>
          <p:cNvPr id="48" name="Google Shape;48;p13"/>
          <p:cNvSpPr txBox="1">
            <a:spLocks noGrp="1"/>
          </p:cNvSpPr>
          <p:nvPr>
            <p:ph type="subTitle" idx="5"/>
          </p:nvPr>
        </p:nvSpPr>
        <p:spPr>
          <a:xfrm>
            <a:off x="2019153" y="2132523"/>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9" name="Google Shape;49;p13"/>
          <p:cNvSpPr txBox="1">
            <a:spLocks noGrp="1"/>
          </p:cNvSpPr>
          <p:nvPr>
            <p:ph type="subTitle" idx="6"/>
          </p:nvPr>
        </p:nvSpPr>
        <p:spPr>
          <a:xfrm>
            <a:off x="6086102" y="209969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0" name="Google Shape;50;p13"/>
          <p:cNvSpPr txBox="1">
            <a:spLocks noGrp="1"/>
          </p:cNvSpPr>
          <p:nvPr>
            <p:ph type="subTitle" idx="7"/>
          </p:nvPr>
        </p:nvSpPr>
        <p:spPr>
          <a:xfrm>
            <a:off x="2019153"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1" name="Google Shape;51;p13"/>
          <p:cNvSpPr txBox="1">
            <a:spLocks noGrp="1"/>
          </p:cNvSpPr>
          <p:nvPr>
            <p:ph type="subTitle" idx="8"/>
          </p:nvPr>
        </p:nvSpPr>
        <p:spPr>
          <a:xfrm>
            <a:off x="6086102" y="3576278"/>
            <a:ext cx="24174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2" name="Google Shape;52;p13"/>
          <p:cNvSpPr txBox="1">
            <a:spLocks noGrp="1"/>
          </p:cNvSpPr>
          <p:nvPr>
            <p:ph type="title" idx="9" hasCustomPrompt="1"/>
          </p:nvPr>
        </p:nvSpPr>
        <p:spPr>
          <a:xfrm>
            <a:off x="835491"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3" name="Google Shape;53;p13"/>
          <p:cNvSpPr txBox="1">
            <a:spLocks noGrp="1"/>
          </p:cNvSpPr>
          <p:nvPr>
            <p:ph type="title" idx="13" hasCustomPrompt="1"/>
          </p:nvPr>
        </p:nvSpPr>
        <p:spPr>
          <a:xfrm>
            <a:off x="4902439" y="1834775"/>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4" name="Google Shape;54;p13"/>
          <p:cNvSpPr txBox="1">
            <a:spLocks noGrp="1"/>
          </p:cNvSpPr>
          <p:nvPr>
            <p:ph type="title" idx="14" hasCustomPrompt="1"/>
          </p:nvPr>
        </p:nvSpPr>
        <p:spPr>
          <a:xfrm>
            <a:off x="835491" y="33127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55" name="Google Shape;55;p13"/>
          <p:cNvSpPr txBox="1">
            <a:spLocks noGrp="1"/>
          </p:cNvSpPr>
          <p:nvPr>
            <p:ph type="title" idx="15" hasCustomPrompt="1"/>
          </p:nvPr>
        </p:nvSpPr>
        <p:spPr>
          <a:xfrm>
            <a:off x="4902439" y="3160379"/>
            <a:ext cx="10989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1">
                <a:solidFill>
                  <a:schemeClr val="accen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176"/>
        <p:cNvGrpSpPr/>
        <p:nvPr/>
      </p:nvGrpSpPr>
      <p:grpSpPr>
        <a:xfrm>
          <a:off x="0" y="0"/>
          <a:ext cx="0" cy="0"/>
          <a:chOff x="0" y="0"/>
          <a:chExt cx="0" cy="0"/>
        </a:xfrm>
      </p:grpSpPr>
      <p:cxnSp>
        <p:nvCxnSpPr>
          <p:cNvPr id="177" name="Google Shape;177;p36"/>
          <p:cNvCxnSpPr/>
          <p:nvPr/>
        </p:nvCxnSpPr>
        <p:spPr>
          <a:xfrm>
            <a:off x="2717876"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178"/>
        <p:cNvGrpSpPr/>
        <p:nvPr/>
      </p:nvGrpSpPr>
      <p:grpSpPr>
        <a:xfrm>
          <a:off x="0" y="0"/>
          <a:ext cx="0" cy="0"/>
          <a:chOff x="0" y="0"/>
          <a:chExt cx="0" cy="0"/>
        </a:xfrm>
      </p:grpSpPr>
      <p:cxnSp>
        <p:nvCxnSpPr>
          <p:cNvPr id="179" name="Google Shape;179;p37"/>
          <p:cNvCxnSpPr/>
          <p:nvPr/>
        </p:nvCxnSpPr>
        <p:spPr>
          <a:xfrm>
            <a:off x="2" y="4608575"/>
            <a:ext cx="64260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132555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3824031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B51144-3E92-423E-B211-667720486B34}" type="datetimeFigureOut">
              <a:rPr lang="en-GB" smtClean="0"/>
              <a:t>09/05/2025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2D0D495-3823-46F4-BF3E-2B6E538F93CC}" type="slidenum">
              <a:rPr lang="en-GB" smtClean="0"/>
              <a:t>‹#›</a:t>
            </a:fld>
            <a:endParaRPr lang="en-GB"/>
          </a:p>
        </p:txBody>
      </p:sp>
    </p:spTree>
    <p:extLst>
      <p:ext uri="{BB962C8B-B14F-4D97-AF65-F5344CB8AC3E}">
        <p14:creationId xmlns:p14="http://schemas.microsoft.com/office/powerpoint/2010/main" val="21861547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rgbClr val="3A9CA1">
                <a:shade val="30000"/>
                <a:satMod val="115000"/>
              </a:srgbClr>
            </a:gs>
            <a:gs pos="50000">
              <a:srgbClr val="3A9CA1">
                <a:shade val="67500"/>
                <a:satMod val="115000"/>
              </a:srgbClr>
            </a:gs>
            <a:gs pos="100000">
              <a:srgbClr val="3A9CA1">
                <a:shade val="100000"/>
                <a:satMod val="115000"/>
              </a:srgb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1"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1pPr>
            <a:lvl2pPr lvl="1">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2pPr>
            <a:lvl3pPr lvl="2">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3pPr>
            <a:lvl4pPr lvl="3">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4pPr>
            <a:lvl5pPr lvl="4">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5pPr>
            <a:lvl6pPr lvl="5">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6pPr>
            <a:lvl7pPr lvl="6">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7pPr>
            <a:lvl8pPr lvl="7">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8pPr>
            <a:lvl9pPr lvl="8">
              <a:spcBef>
                <a:spcPts val="0"/>
              </a:spcBef>
              <a:spcAft>
                <a:spcPts val="0"/>
              </a:spcAft>
              <a:buClr>
                <a:schemeClr val="dk1"/>
              </a:buClr>
              <a:buSzPts val="3000"/>
              <a:buFont typeface="Yeseva One"/>
              <a:buNone/>
              <a:defRPr sz="3000">
                <a:solidFill>
                  <a:schemeClr val="dk1"/>
                </a:solidFill>
                <a:latin typeface="Yeseva One"/>
                <a:ea typeface="Yeseva One"/>
                <a:cs typeface="Yeseva One"/>
                <a:sym typeface="Yeseva One"/>
              </a:defRPr>
            </a:lvl9pPr>
          </a:lstStyle>
          <a:p>
            <a:endParaRPr/>
          </a:p>
        </p:txBody>
      </p:sp>
      <p:sp>
        <p:nvSpPr>
          <p:cNvPr id="7" name="Google Shape;7;p1"/>
          <p:cNvSpPr txBox="1">
            <a:spLocks noGrp="1"/>
          </p:cNvSpPr>
          <p:nvPr>
            <p:ph type="body" idx="1"/>
          </p:nvPr>
        </p:nvSpPr>
        <p:spPr>
          <a:xfrm>
            <a:off x="311701"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
        <p:nvSpPr>
          <p:cNvPr id="8" name="Google Shape;8;p1"/>
          <p:cNvSpPr txBox="1">
            <a:spLocks noGrp="1"/>
          </p:cNvSpPr>
          <p:nvPr>
            <p:ph type="sldNum" idx="12"/>
          </p:nvPr>
        </p:nvSpPr>
        <p:spPr>
          <a:xfrm>
            <a:off x="8472463" y="4663217"/>
            <a:ext cx="548699"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82" r:id="rId5"/>
    <p:sldLayoutId id="214748368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5/9/2025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84131376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3.png"/><Relationship Id="rId2" Type="http://schemas.openxmlformats.org/officeDocument/2006/relationships/notesSlide" Target="../notesSlides/notesSlide16.xml"/><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sv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4.png"/><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3.jpeg"/><Relationship Id="rId10" Type="http://schemas.openxmlformats.org/officeDocument/2006/relationships/image" Target="../media/image24.png"/><Relationship Id="rId4" Type="http://schemas.openxmlformats.org/officeDocument/2006/relationships/image" Target="../media/image35.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0.jpeg"/><Relationship Id="rId7"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2.png"/><Relationship Id="rId4" Type="http://schemas.openxmlformats.org/officeDocument/2006/relationships/image" Target="../media/image51.png"/><Relationship Id="rId9"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3" name="Picture 2" descr="A body of water with land in the background&#10;&#10;AI-generated content may be incorrect.">
            <a:extLst>
              <a:ext uri="{FF2B5EF4-FFF2-40B4-BE49-F238E27FC236}">
                <a16:creationId xmlns:a16="http://schemas.microsoft.com/office/drawing/2014/main" id="{D0CFDB36-20E2-4CC2-D2CD-196042FF68E6}"/>
              </a:ext>
            </a:extLst>
          </p:cNvPr>
          <p:cNvPicPr>
            <a:picLocks noChangeAspect="1"/>
          </p:cNvPicPr>
          <p:nvPr/>
        </p:nvPicPr>
        <p:blipFill>
          <a:blip r:embed="rId3"/>
          <a:srcRect l="13381" r="13659"/>
          <a:stretch/>
        </p:blipFill>
        <p:spPr>
          <a:xfrm>
            <a:off x="-246062" y="1"/>
            <a:ext cx="9390062" cy="5646351"/>
          </a:xfrm>
          <a:prstGeom prst="rect">
            <a:avLst/>
          </a:prstGeom>
        </p:spPr>
      </p:pic>
      <p:sp>
        <p:nvSpPr>
          <p:cNvPr id="192" name="Google Shape;192;p41"/>
          <p:cNvSpPr txBox="1">
            <a:spLocks noGrp="1"/>
          </p:cNvSpPr>
          <p:nvPr>
            <p:ph type="ctrTitle"/>
          </p:nvPr>
        </p:nvSpPr>
        <p:spPr>
          <a:xfrm>
            <a:off x="972501" y="80829"/>
            <a:ext cx="6595457" cy="2380201"/>
          </a:xfrm>
          <a:prstGeom prst="rect">
            <a:avLst/>
          </a:prstGeom>
        </p:spPr>
        <p:txBody>
          <a:bodyPr spcFirstLastPara="1" wrap="square" lIns="91425" tIns="91425" rIns="91425" bIns="91425" anchor="ctr" anchorCtr="0">
            <a:noAutofit/>
          </a:bodyPr>
          <a:lstStyle/>
          <a:p>
            <a:r>
              <a:rPr lang="en-GB" sz="2800" dirty="0">
                <a:solidFill>
                  <a:schemeClr val="lt1"/>
                </a:solidFill>
                <a:latin typeface="Aptos Display"/>
              </a:rPr>
              <a:t>Investigating biofouling in seaweed aquaculture using eDNA diagnostics</a:t>
            </a:r>
            <a:endParaRPr lang="en-GB" sz="2800" dirty="0">
              <a:solidFill>
                <a:schemeClr val="lt1"/>
              </a:solidFill>
              <a:latin typeface="Aptos Display" panose="020B0004020202020204" pitchFamily="34" charset="0"/>
            </a:endParaRPr>
          </a:p>
        </p:txBody>
      </p:sp>
      <p:sp>
        <p:nvSpPr>
          <p:cNvPr id="193" name="Google Shape;193;p41"/>
          <p:cNvSpPr txBox="1">
            <a:spLocks noGrp="1"/>
          </p:cNvSpPr>
          <p:nvPr>
            <p:ph type="subTitle" idx="1"/>
          </p:nvPr>
        </p:nvSpPr>
        <p:spPr>
          <a:xfrm>
            <a:off x="972500" y="1713606"/>
            <a:ext cx="5088712" cy="467100"/>
          </a:xfrm>
          <a:prstGeom prst="rect">
            <a:avLst/>
          </a:prstGeom>
        </p:spPr>
        <p:txBody>
          <a:bodyPr spcFirstLastPara="1" wrap="square" lIns="91425" tIns="91425" rIns="91425" bIns="91425" anchor="t" anchorCtr="0">
            <a:noAutofit/>
          </a:bodyPr>
          <a:lstStyle/>
          <a:p>
            <a:pPr marL="0" indent="0">
              <a:buClr>
                <a:schemeClr val="lt1"/>
              </a:buClr>
              <a:buSzPts val="1100"/>
            </a:pPr>
            <a:r>
              <a:rPr lang="en-GB" sz="1651" dirty="0">
                <a:solidFill>
                  <a:schemeClr val="lt1"/>
                </a:solidFill>
                <a:latin typeface="Aptos Display"/>
              </a:rPr>
              <a:t>Calum Young</a:t>
            </a:r>
          </a:p>
          <a:p>
            <a:pPr marL="0" indent="0">
              <a:buClr>
                <a:schemeClr val="lt1"/>
              </a:buClr>
              <a:buSzPts val="1100"/>
            </a:pPr>
            <a:r>
              <a:rPr lang="en-GB" sz="1651" dirty="0">
                <a:solidFill>
                  <a:schemeClr val="lt1"/>
                </a:solidFill>
                <a:latin typeface="Aptos Display"/>
              </a:rPr>
              <a:t>1st year PhD student</a:t>
            </a:r>
          </a:p>
          <a:p>
            <a:pPr marL="0" indent="0">
              <a:buClr>
                <a:schemeClr val="lt1"/>
              </a:buClr>
              <a:buSzPts val="1100"/>
            </a:pPr>
            <a:r>
              <a:rPr lang="en-GB" sz="1651" dirty="0">
                <a:solidFill>
                  <a:schemeClr val="lt1"/>
                </a:solidFill>
                <a:latin typeface="Aptos Display"/>
              </a:rPr>
              <a:t>University of Glasgow, Scotland</a:t>
            </a:r>
            <a:r>
              <a:rPr lang="en-GB" sz="1600" dirty="0">
                <a:solidFill>
                  <a:schemeClr val="lt1"/>
                </a:solidFill>
                <a:latin typeface="Aptos Display"/>
              </a:rPr>
              <a:t> </a:t>
            </a:r>
            <a:endParaRPr lang="en-GB" sz="2701" dirty="0">
              <a:solidFill>
                <a:schemeClr val="lt1"/>
              </a:solidFill>
              <a:latin typeface="Aptos Display"/>
            </a:endParaRPr>
          </a:p>
        </p:txBody>
      </p:sp>
      <p:pic>
        <p:nvPicPr>
          <p:cNvPr id="5" name="Picture 42" descr="Text&#10;&#10;Description automatically generated">
            <a:extLst>
              <a:ext uri="{FF2B5EF4-FFF2-40B4-BE49-F238E27FC236}">
                <a16:creationId xmlns:a16="http://schemas.microsoft.com/office/drawing/2014/main" id="{7C27CE53-1FBD-7F6E-6A65-B46226607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501" y="151977"/>
            <a:ext cx="1717619" cy="5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12657">
        <p:fade/>
      </p:transition>
    </mc:Choice>
    <mc:Fallback>
      <p:transition spd="med" advTm="1265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7C638DC9-1D8D-DC3A-75E0-8158BADC0F62}"/>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2967399B-6D11-3D4E-DD9D-B94476248C13}"/>
              </a:ext>
            </a:extLst>
          </p:cNvPr>
          <p:cNvSpPr txBox="1">
            <a:spLocks noGrp="1"/>
          </p:cNvSpPr>
          <p:nvPr>
            <p:ph type="body" idx="1"/>
          </p:nvPr>
        </p:nvSpPr>
        <p:spPr>
          <a:xfrm>
            <a:off x="4686907" y="632219"/>
            <a:ext cx="4162567" cy="104646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56E66BC6-1B51-C9E0-2C84-6F8EBF57CB68}"/>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BB92BF37-735F-27E1-395D-565A4B50B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A04C78-9699-4578-D421-65C505A4F2CF}"/>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4" name="TextBox 3">
            <a:extLst>
              <a:ext uri="{FF2B5EF4-FFF2-40B4-BE49-F238E27FC236}">
                <a16:creationId xmlns:a16="http://schemas.microsoft.com/office/drawing/2014/main" id="{51C32EF1-50A5-E7D4-AA5B-A7B5053A5336}"/>
              </a:ext>
            </a:extLst>
          </p:cNvPr>
          <p:cNvSpPr txBox="1"/>
          <p:nvPr/>
        </p:nvSpPr>
        <p:spPr>
          <a:xfrm>
            <a:off x="4686904" y="1774214"/>
            <a:ext cx="4381302" cy="923330"/>
          </a:xfrm>
          <a:prstGeom prst="rect">
            <a:avLst/>
          </a:prstGeom>
          <a:noFill/>
        </p:spPr>
        <p:txBody>
          <a:bodyPr wrap="square" rtlCol="0">
            <a:sp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Growth inhibition </a:t>
            </a:r>
            <a:r>
              <a:rPr lang="en-GB" sz="1800" dirty="0">
                <a:solidFill>
                  <a:schemeClr val="bg1"/>
                </a:solidFill>
                <a:latin typeface="Aptos"/>
              </a:rPr>
              <a:t>: Competition for light, nutrients, spore release, tissue necrosis</a:t>
            </a:r>
          </a:p>
        </p:txBody>
      </p:sp>
    </p:spTree>
    <p:extLst>
      <p:ext uri="{BB962C8B-B14F-4D97-AF65-F5344CB8AC3E}">
        <p14:creationId xmlns:p14="http://schemas.microsoft.com/office/powerpoint/2010/main" val="3367967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EB0444E4-5AEF-2DCA-B6FF-DEA289BBACFA}"/>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03A05C3D-E127-5029-92D3-AC291D029C83}"/>
              </a:ext>
            </a:extLst>
          </p:cNvPr>
          <p:cNvSpPr txBox="1">
            <a:spLocks noGrp="1"/>
          </p:cNvSpPr>
          <p:nvPr>
            <p:ph type="body" idx="1"/>
          </p:nvPr>
        </p:nvSpPr>
        <p:spPr>
          <a:xfrm>
            <a:off x="4686907" y="632219"/>
            <a:ext cx="4162567" cy="104646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9885FE07-C4D4-5A34-3E72-4F56E4CCD507}"/>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A0A71AA5-BBCD-D4B6-34E6-AB6BC3A60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1535AE-A4CD-B9F9-9188-E01CF9008D0B}"/>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4" name="TextBox 3">
            <a:extLst>
              <a:ext uri="{FF2B5EF4-FFF2-40B4-BE49-F238E27FC236}">
                <a16:creationId xmlns:a16="http://schemas.microsoft.com/office/drawing/2014/main" id="{9DC58340-51A4-F5EE-BFB2-6BB98F72EF3B}"/>
              </a:ext>
            </a:extLst>
          </p:cNvPr>
          <p:cNvSpPr txBox="1"/>
          <p:nvPr/>
        </p:nvSpPr>
        <p:spPr>
          <a:xfrm>
            <a:off x="4686904" y="1774214"/>
            <a:ext cx="4381302" cy="923330"/>
          </a:xfrm>
          <a:prstGeom prst="rect">
            <a:avLst/>
          </a:prstGeom>
          <a:noFill/>
        </p:spPr>
        <p:txBody>
          <a:bodyPr wrap="square" rtlCol="0">
            <a:sp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Growth inhibition </a:t>
            </a:r>
            <a:r>
              <a:rPr lang="en-GB" sz="1800" dirty="0">
                <a:solidFill>
                  <a:schemeClr val="bg1"/>
                </a:solidFill>
                <a:latin typeface="Aptos"/>
              </a:rPr>
              <a:t>: Competition for light, nutrients, spore release, tissue necrosis</a:t>
            </a:r>
          </a:p>
        </p:txBody>
      </p:sp>
      <p:sp>
        <p:nvSpPr>
          <p:cNvPr id="5" name="TextBox 4">
            <a:extLst>
              <a:ext uri="{FF2B5EF4-FFF2-40B4-BE49-F238E27FC236}">
                <a16:creationId xmlns:a16="http://schemas.microsoft.com/office/drawing/2014/main" id="{781DD48D-9BE7-ABD2-0CEA-8578E738CE7E}"/>
              </a:ext>
            </a:extLst>
          </p:cNvPr>
          <p:cNvSpPr txBox="1"/>
          <p:nvPr/>
        </p:nvSpPr>
        <p:spPr>
          <a:xfrm>
            <a:off x="4729406" y="2827153"/>
            <a:ext cx="3859067" cy="1200329"/>
          </a:xfrm>
          <a:prstGeom prst="rect">
            <a:avLst/>
          </a:prstGeom>
          <a:noFill/>
        </p:spPr>
        <p:txBody>
          <a:bodyPr wrap="square" rtlCol="0">
            <a:spAutoFit/>
          </a:bodyPr>
          <a:lstStyle/>
          <a:p>
            <a:pPr marL="285759" indent="-285759" defTabSz="914425">
              <a:buClr>
                <a:srgbClr val="434343"/>
              </a:buClr>
              <a:buSzPts val="1100"/>
              <a:buFont typeface="Arial" panose="020B0604020202020204" pitchFamily="34" charset="0"/>
              <a:buChar char="•"/>
              <a:defRPr/>
            </a:pPr>
            <a:r>
              <a:rPr lang="en-GB" sz="1800" b="1" dirty="0">
                <a:solidFill>
                  <a:srgbClr val="FFFFFF"/>
                </a:solidFill>
                <a:latin typeface="Aptos"/>
                <a:sym typeface="DM Sans"/>
              </a:rPr>
              <a:t>Economic losses </a:t>
            </a:r>
            <a:r>
              <a:rPr lang="en-GB" sz="1800" dirty="0">
                <a:solidFill>
                  <a:srgbClr val="FFFFFF"/>
                </a:solidFill>
                <a:latin typeface="Aptos"/>
                <a:sym typeface="DM Sans"/>
              </a:rPr>
              <a:t>: Reduced yield / quality / taste, increased allergen risks / increased processing time and labour costs</a:t>
            </a:r>
          </a:p>
        </p:txBody>
      </p:sp>
    </p:spTree>
    <p:extLst>
      <p:ext uri="{BB962C8B-B14F-4D97-AF65-F5344CB8AC3E}">
        <p14:creationId xmlns:p14="http://schemas.microsoft.com/office/powerpoint/2010/main" val="791045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202;p42">
            <a:extLst>
              <a:ext uri="{FF2B5EF4-FFF2-40B4-BE49-F238E27FC236}">
                <a16:creationId xmlns:a16="http://schemas.microsoft.com/office/drawing/2014/main" id="{0FD93D2A-1F34-C5B6-ED6F-2EE09522F229}"/>
              </a:ext>
            </a:extLst>
          </p:cNvPr>
          <p:cNvSpPr txBox="1">
            <a:spLocks noGrp="1"/>
          </p:cNvSpPr>
          <p:nvPr>
            <p:ph type="title"/>
          </p:nvPr>
        </p:nvSpPr>
        <p:spPr>
          <a:xfrm>
            <a:off x="-2008160" y="256286"/>
            <a:ext cx="9970369" cy="523005"/>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Biofouling rapidly increases in spring / summer</a:t>
            </a:r>
            <a:endParaRPr lang="en" sz="2000" dirty="0">
              <a:solidFill>
                <a:schemeClr val="bg1"/>
              </a:solidFill>
              <a:latin typeface="Aptos" panose="020B0004020202020204" pitchFamily="34" charset="0"/>
            </a:endParaRPr>
          </a:p>
        </p:txBody>
      </p:sp>
      <p:grpSp>
        <p:nvGrpSpPr>
          <p:cNvPr id="22" name="Group 21">
            <a:extLst>
              <a:ext uri="{FF2B5EF4-FFF2-40B4-BE49-F238E27FC236}">
                <a16:creationId xmlns:a16="http://schemas.microsoft.com/office/drawing/2014/main" id="{C88940F0-0489-E996-C567-8973E8873A3C}"/>
              </a:ext>
            </a:extLst>
          </p:cNvPr>
          <p:cNvGrpSpPr/>
          <p:nvPr/>
        </p:nvGrpSpPr>
        <p:grpSpPr>
          <a:xfrm>
            <a:off x="387356" y="704257"/>
            <a:ext cx="8481191" cy="4019145"/>
            <a:chOff x="387350" y="704253"/>
            <a:chExt cx="8481191" cy="4019145"/>
          </a:xfrm>
        </p:grpSpPr>
        <p:pic>
          <p:nvPicPr>
            <p:cNvPr id="2050" name="Picture 2">
              <a:extLst>
                <a:ext uri="{FF2B5EF4-FFF2-40B4-BE49-F238E27FC236}">
                  <a16:creationId xmlns:a16="http://schemas.microsoft.com/office/drawing/2014/main" id="{60FC3593-E559-60B1-7986-A49251AE0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823" y="1021883"/>
              <a:ext cx="4157718" cy="37015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BE83D4C-C965-A530-457D-DD6B35271A6C}"/>
                </a:ext>
              </a:extLst>
            </p:cNvPr>
            <p:cNvSpPr txBox="1"/>
            <p:nvPr/>
          </p:nvSpPr>
          <p:spPr>
            <a:xfrm>
              <a:off x="5844120" y="704253"/>
              <a:ext cx="2375915" cy="307777"/>
            </a:xfrm>
            <a:prstGeom prst="rect">
              <a:avLst/>
            </a:prstGeom>
            <a:noFill/>
          </p:spPr>
          <p:txBody>
            <a:bodyPr wrap="square" rtlCol="0">
              <a:spAutoFit/>
            </a:bodyPr>
            <a:lstStyle/>
            <a:p>
              <a:r>
                <a:rPr lang="en-GB">
                  <a:solidFill>
                    <a:schemeClr val="bg1"/>
                  </a:solidFill>
                </a:rPr>
                <a:t>Hydrozoan Coverage</a:t>
              </a:r>
            </a:p>
          </p:txBody>
        </p:sp>
        <p:grpSp>
          <p:nvGrpSpPr>
            <p:cNvPr id="19" name="Group 18">
              <a:extLst>
                <a:ext uri="{FF2B5EF4-FFF2-40B4-BE49-F238E27FC236}">
                  <a16:creationId xmlns:a16="http://schemas.microsoft.com/office/drawing/2014/main" id="{70DC70B9-04CC-AF74-7AC9-6FA941B8C3F6}"/>
                </a:ext>
              </a:extLst>
            </p:cNvPr>
            <p:cNvGrpSpPr/>
            <p:nvPr/>
          </p:nvGrpSpPr>
          <p:grpSpPr>
            <a:xfrm>
              <a:off x="387350" y="718772"/>
              <a:ext cx="4159250" cy="3994773"/>
              <a:chOff x="247650" y="932846"/>
              <a:chExt cx="4159250" cy="3994773"/>
            </a:xfrm>
          </p:grpSpPr>
          <p:pic>
            <p:nvPicPr>
              <p:cNvPr id="2054" name="Picture 6">
                <a:extLst>
                  <a:ext uri="{FF2B5EF4-FFF2-40B4-BE49-F238E27FC236}">
                    <a16:creationId xmlns:a16="http://schemas.microsoft.com/office/drawing/2014/main" id="{98F2BDE8-0B51-5B27-C2B5-3A66D9DA0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240623"/>
                <a:ext cx="4159250" cy="36869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F410D2B-492A-C8A9-C4C2-8E7AC4FC8E14}"/>
                  </a:ext>
                </a:extLst>
              </p:cNvPr>
              <p:cNvSpPr txBox="1"/>
              <p:nvPr/>
            </p:nvSpPr>
            <p:spPr>
              <a:xfrm>
                <a:off x="1341900" y="932846"/>
                <a:ext cx="2990850" cy="307777"/>
              </a:xfrm>
              <a:prstGeom prst="rect">
                <a:avLst/>
              </a:prstGeom>
              <a:noFill/>
            </p:spPr>
            <p:txBody>
              <a:bodyPr wrap="square" rtlCol="0">
                <a:spAutoFit/>
              </a:bodyPr>
              <a:lstStyle/>
              <a:p>
                <a:r>
                  <a:rPr lang="en-GB">
                    <a:solidFill>
                      <a:schemeClr val="bg1"/>
                    </a:solidFill>
                  </a:rPr>
                  <a:t>Bryozoan Coverage</a:t>
                </a:r>
              </a:p>
            </p:txBody>
          </p:sp>
        </p:grpSp>
      </p:grpSp>
      <p:sp>
        <p:nvSpPr>
          <p:cNvPr id="21" name="TextBox 20">
            <a:extLst>
              <a:ext uri="{FF2B5EF4-FFF2-40B4-BE49-F238E27FC236}">
                <a16:creationId xmlns:a16="http://schemas.microsoft.com/office/drawing/2014/main" id="{45F5AEBA-E0CF-7CCD-0E72-44F5813DD6DF}"/>
              </a:ext>
            </a:extLst>
          </p:cNvPr>
          <p:cNvSpPr txBox="1"/>
          <p:nvPr/>
        </p:nvSpPr>
        <p:spPr>
          <a:xfrm>
            <a:off x="2749555" y="4780927"/>
            <a:ext cx="4489451" cy="307777"/>
          </a:xfrm>
          <a:prstGeom prst="rect">
            <a:avLst/>
          </a:prstGeom>
          <a:noFill/>
        </p:spPr>
        <p:txBody>
          <a:bodyPr wrap="square" rtlCol="0">
            <a:spAutoFit/>
          </a:bodyPr>
          <a:lstStyle/>
          <a:p>
            <a:r>
              <a:rPr lang="en-GB">
                <a:solidFill>
                  <a:schemeClr val="bg1"/>
                </a:solidFill>
              </a:rPr>
              <a:t>Sofie </a:t>
            </a:r>
            <a:r>
              <a:rPr lang="en-GB" err="1">
                <a:solidFill>
                  <a:schemeClr val="bg1"/>
                </a:solidFill>
              </a:rPr>
              <a:t>Spatharis</a:t>
            </a:r>
            <a:r>
              <a:rPr lang="en-GB">
                <a:solidFill>
                  <a:schemeClr val="bg1"/>
                </a:solidFill>
              </a:rPr>
              <a:t>, </a:t>
            </a:r>
            <a:r>
              <a:rPr lang="en-GB" err="1">
                <a:solidFill>
                  <a:schemeClr val="bg1"/>
                </a:solidFill>
              </a:rPr>
              <a:t>KelpCrofting</a:t>
            </a:r>
            <a:r>
              <a:rPr lang="en-GB">
                <a:solidFill>
                  <a:schemeClr val="bg1"/>
                </a:solidFill>
              </a:rPr>
              <a:t> Pilot Study 2022</a:t>
            </a:r>
          </a:p>
        </p:txBody>
      </p:sp>
    </p:spTree>
    <p:extLst>
      <p:ext uri="{BB962C8B-B14F-4D97-AF65-F5344CB8AC3E}">
        <p14:creationId xmlns:p14="http://schemas.microsoft.com/office/powerpoint/2010/main" val="1069351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74479-665E-D2FD-91E8-8B08444ECD89}"/>
              </a:ext>
            </a:extLst>
          </p:cNvPr>
          <p:cNvSpPr>
            <a:spLocks noGrp="1"/>
          </p:cNvSpPr>
          <p:nvPr>
            <p:ph type="title"/>
          </p:nvPr>
        </p:nvSpPr>
        <p:spPr>
          <a:xfrm>
            <a:off x="230341" y="190500"/>
            <a:ext cx="7717500" cy="572700"/>
          </a:xfrm>
        </p:spPr>
        <p:txBody>
          <a:bodyPr/>
          <a:lstStyle/>
          <a:p>
            <a:r>
              <a:rPr lang="en-GB" sz="2000" dirty="0">
                <a:solidFill>
                  <a:schemeClr val="bg1"/>
                </a:solidFill>
                <a:latin typeface="Aptos" panose="020B0004020202020204" pitchFamily="34" charset="0"/>
              </a:rPr>
              <a:t>Knowledge gap - Challenge</a:t>
            </a:r>
          </a:p>
        </p:txBody>
      </p:sp>
      <p:pic>
        <p:nvPicPr>
          <p:cNvPr id="4" name="Picture 3">
            <a:extLst>
              <a:ext uri="{FF2B5EF4-FFF2-40B4-BE49-F238E27FC236}">
                <a16:creationId xmlns:a16="http://schemas.microsoft.com/office/drawing/2014/main" id="{3815C739-08A1-CF91-CE5F-AF1EEA68086C}"/>
              </a:ext>
            </a:extLst>
          </p:cNvPr>
          <p:cNvPicPr>
            <a:picLocks noChangeAspect="1"/>
          </p:cNvPicPr>
          <p:nvPr/>
        </p:nvPicPr>
        <p:blipFill>
          <a:blip r:embed="rId3"/>
          <a:stretch>
            <a:fillRect/>
          </a:stretch>
        </p:blipFill>
        <p:spPr>
          <a:xfrm>
            <a:off x="5276957" y="190500"/>
            <a:ext cx="3295650" cy="4762500"/>
          </a:xfrm>
          <a:prstGeom prst="rect">
            <a:avLst/>
          </a:prstGeom>
        </p:spPr>
      </p:pic>
      <p:sp>
        <p:nvSpPr>
          <p:cNvPr id="5" name="TextBox 4">
            <a:extLst>
              <a:ext uri="{FF2B5EF4-FFF2-40B4-BE49-F238E27FC236}">
                <a16:creationId xmlns:a16="http://schemas.microsoft.com/office/drawing/2014/main" id="{EAE6E1C5-2D8F-393B-B09D-4B6DEC9387DD}"/>
              </a:ext>
            </a:extLst>
          </p:cNvPr>
          <p:cNvSpPr txBox="1"/>
          <p:nvPr/>
        </p:nvSpPr>
        <p:spPr>
          <a:xfrm>
            <a:off x="133565" y="876214"/>
            <a:ext cx="5024062" cy="353943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GB" dirty="0">
                <a:solidFill>
                  <a:schemeClr val="bg1"/>
                </a:solidFill>
              </a:rPr>
              <a:t>We need fast and accurate early warning systems of the planktonic stages of bryozoan and hydrozoan epibionts!</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eDNA shows promise BUT still a way to go… </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Previous investigations between plankton microscope  counts and eDNA metabarcoding of whole plankton community showed weak correlations</a:t>
            </a: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endParaRPr lang="en-GB" dirty="0">
              <a:solidFill>
                <a:schemeClr val="bg1"/>
              </a:solidFill>
            </a:endParaRPr>
          </a:p>
          <a:p>
            <a:pPr marL="285750" indent="-285750">
              <a:buClr>
                <a:schemeClr val="bg1"/>
              </a:buClr>
              <a:buFont typeface="Arial" panose="020B0604020202020204" pitchFamily="34" charset="0"/>
              <a:buChar char="•"/>
            </a:pPr>
            <a:r>
              <a:rPr lang="en-GB" dirty="0">
                <a:solidFill>
                  <a:schemeClr val="bg1"/>
                </a:solidFill>
              </a:rPr>
              <a:t>Imperative to design species or clade specific primer and use a quantitative approach for eDNA monitoring</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7" name="TextBox 6">
            <a:extLst>
              <a:ext uri="{FF2B5EF4-FFF2-40B4-BE49-F238E27FC236}">
                <a16:creationId xmlns:a16="http://schemas.microsoft.com/office/drawing/2014/main" id="{6542B9EE-EC14-8EB2-6FF3-24CF3A59B791}"/>
              </a:ext>
            </a:extLst>
          </p:cNvPr>
          <p:cNvSpPr txBox="1"/>
          <p:nvPr/>
        </p:nvSpPr>
        <p:spPr>
          <a:xfrm>
            <a:off x="133565" y="4380300"/>
            <a:ext cx="5143392" cy="600164"/>
          </a:xfrm>
          <a:prstGeom prst="rect">
            <a:avLst/>
          </a:prstGeom>
          <a:noFill/>
        </p:spPr>
        <p:txBody>
          <a:bodyPr wrap="square">
            <a:spAutoFit/>
          </a:bodyPr>
          <a:lstStyle/>
          <a:p>
            <a:r>
              <a:rPr lang="en-GB" sz="1100" dirty="0">
                <a:solidFill>
                  <a:schemeClr val="bg1"/>
                </a:solidFill>
              </a:rPr>
              <a:t>Algueró-Muñiz et al. 2024. </a:t>
            </a:r>
            <a:r>
              <a:rPr lang="en-GB" sz="1100" i="0" dirty="0">
                <a:solidFill>
                  <a:schemeClr val="bg1"/>
                </a:solidFill>
                <a:effectLst/>
                <a:latin typeface="Open Sans" panose="020B0606030504020204" pitchFamily="34" charset="0"/>
              </a:rPr>
              <a:t>High-Resolution Longitudinal eDNA  metabarcoding and morphological </a:t>
            </a:r>
            <a:r>
              <a:rPr lang="en-GB" sz="1100" dirty="0">
                <a:solidFill>
                  <a:schemeClr val="bg1"/>
                </a:solidFill>
                <a:latin typeface="Open Sans" panose="020B0606030504020204" pitchFamily="34" charset="0"/>
              </a:rPr>
              <a:t>t</a:t>
            </a:r>
            <a:r>
              <a:rPr lang="en-GB" sz="1100" i="0" dirty="0">
                <a:solidFill>
                  <a:schemeClr val="bg1"/>
                </a:solidFill>
                <a:effectLst/>
                <a:latin typeface="Open Sans" panose="020B0606030504020204" pitchFamily="34" charset="0"/>
              </a:rPr>
              <a:t>racking of planktonic </a:t>
            </a:r>
            <a:r>
              <a:rPr lang="en-GB" sz="1100" dirty="0">
                <a:solidFill>
                  <a:schemeClr val="bg1"/>
                </a:solidFill>
                <a:latin typeface="Open Sans" panose="020B0606030504020204" pitchFamily="34" charset="0"/>
              </a:rPr>
              <a:t>t</a:t>
            </a:r>
            <a:r>
              <a:rPr lang="en-GB" sz="1100" i="0" dirty="0">
                <a:solidFill>
                  <a:schemeClr val="bg1"/>
                </a:solidFill>
                <a:effectLst/>
                <a:latin typeface="Open Sans" panose="020B0606030504020204" pitchFamily="34" charset="0"/>
              </a:rPr>
              <a:t>hreats to salmon </a:t>
            </a:r>
            <a:r>
              <a:rPr lang="en-GB" sz="1100" dirty="0">
                <a:solidFill>
                  <a:schemeClr val="bg1"/>
                </a:solidFill>
                <a:latin typeface="Open Sans" panose="020B0606030504020204" pitchFamily="34" charset="0"/>
              </a:rPr>
              <a:t>a</a:t>
            </a:r>
            <a:r>
              <a:rPr lang="en-GB" sz="1100" i="0" dirty="0">
                <a:solidFill>
                  <a:schemeClr val="bg1"/>
                </a:solidFill>
                <a:effectLst/>
                <a:latin typeface="Open Sans" panose="020B0606030504020204" pitchFamily="34" charset="0"/>
              </a:rPr>
              <a:t>quaculture. </a:t>
            </a:r>
            <a:r>
              <a:rPr lang="en-GB" sz="1100" i="1" dirty="0">
                <a:solidFill>
                  <a:schemeClr val="bg1"/>
                </a:solidFill>
                <a:effectLst/>
                <a:latin typeface="Open Sans" panose="020B0606030504020204" pitchFamily="34" charset="0"/>
              </a:rPr>
              <a:t>Environmental DNA</a:t>
            </a:r>
            <a:endParaRPr lang="en-GB" sz="1100" i="1" dirty="0"/>
          </a:p>
        </p:txBody>
      </p:sp>
    </p:spTree>
    <p:extLst>
      <p:ext uri="{BB962C8B-B14F-4D97-AF65-F5344CB8AC3E}">
        <p14:creationId xmlns:p14="http://schemas.microsoft.com/office/powerpoint/2010/main" val="579210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2;p42">
            <a:extLst>
              <a:ext uri="{FF2B5EF4-FFF2-40B4-BE49-F238E27FC236}">
                <a16:creationId xmlns:a16="http://schemas.microsoft.com/office/drawing/2014/main" id="{8FDA427C-B006-2BB9-24CD-4F457693A14E}"/>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PhD Aim and objectives </a:t>
            </a:r>
            <a:endParaRPr sz="20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77CEB4E4-FD76-20C0-79D4-63783A869811}"/>
              </a:ext>
            </a:extLst>
          </p:cNvPr>
          <p:cNvSpPr txBox="1"/>
          <p:nvPr/>
        </p:nvSpPr>
        <p:spPr>
          <a:xfrm>
            <a:off x="423810" y="570798"/>
            <a:ext cx="8425655" cy="1169551"/>
          </a:xfrm>
          <a:prstGeom prst="rect">
            <a:avLst/>
          </a:prstGeom>
          <a:noFill/>
        </p:spPr>
        <p:txBody>
          <a:bodyPr wrap="square">
            <a:spAutoFit/>
          </a:bodyPr>
          <a:lstStyle/>
          <a:p>
            <a:r>
              <a:rPr lang="en-GB" dirty="0">
                <a:solidFill>
                  <a:schemeClr val="bg1"/>
                </a:solidFill>
              </a:rPr>
              <a:t>AIMS: </a:t>
            </a:r>
          </a:p>
          <a:p>
            <a:r>
              <a:rPr lang="en-GB" dirty="0">
                <a:solidFill>
                  <a:schemeClr val="bg1"/>
                </a:solidFill>
              </a:rPr>
              <a:t>	</a:t>
            </a:r>
          </a:p>
          <a:p>
            <a:r>
              <a:rPr lang="en-GB" dirty="0">
                <a:solidFill>
                  <a:schemeClr val="bg1"/>
                </a:solidFill>
              </a:rPr>
              <a:t>	Optimise the use of eDNA as an early warning system of biofouling in seaweed aquaculture</a:t>
            </a:r>
          </a:p>
          <a:p>
            <a:endParaRPr lang="en-GB" dirty="0">
              <a:solidFill>
                <a:schemeClr val="bg1"/>
              </a:solidFill>
            </a:endParaRPr>
          </a:p>
          <a:p>
            <a:r>
              <a:rPr lang="en-GB" dirty="0">
                <a:solidFill>
                  <a:schemeClr val="bg1"/>
                </a:solidFill>
              </a:rPr>
              <a:t>	</a:t>
            </a:r>
          </a:p>
        </p:txBody>
      </p:sp>
    </p:spTree>
    <p:extLst>
      <p:ext uri="{BB962C8B-B14F-4D97-AF65-F5344CB8AC3E}">
        <p14:creationId xmlns:p14="http://schemas.microsoft.com/office/powerpoint/2010/main" val="2035195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DDFBF-F8E4-E5DF-5126-0753436BC8D0}"/>
            </a:ext>
          </a:extLst>
        </p:cNvPr>
        <p:cNvGrpSpPr/>
        <p:nvPr/>
      </p:nvGrpSpPr>
      <p:grpSpPr>
        <a:xfrm>
          <a:off x="0" y="0"/>
          <a:ext cx="0" cy="0"/>
          <a:chOff x="0" y="0"/>
          <a:chExt cx="0" cy="0"/>
        </a:xfrm>
      </p:grpSpPr>
      <p:sp>
        <p:nvSpPr>
          <p:cNvPr id="4" name="Google Shape;202;p42">
            <a:extLst>
              <a:ext uri="{FF2B5EF4-FFF2-40B4-BE49-F238E27FC236}">
                <a16:creationId xmlns:a16="http://schemas.microsoft.com/office/drawing/2014/main" id="{0FD9D267-1600-1351-4FCE-E6543CD8F0E5}"/>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PhD Aim and objectives </a:t>
            </a:r>
            <a:endParaRPr sz="2000" dirty="0">
              <a:solidFill>
                <a:schemeClr val="bg1"/>
              </a:solidFill>
              <a:latin typeface="Aptos" panose="020B0004020202020204" pitchFamily="34" charset="0"/>
            </a:endParaRPr>
          </a:p>
        </p:txBody>
      </p:sp>
      <p:sp>
        <p:nvSpPr>
          <p:cNvPr id="3" name="TextBox 2">
            <a:extLst>
              <a:ext uri="{FF2B5EF4-FFF2-40B4-BE49-F238E27FC236}">
                <a16:creationId xmlns:a16="http://schemas.microsoft.com/office/drawing/2014/main" id="{E98E005F-1D91-309A-429D-83809D093C80}"/>
              </a:ext>
            </a:extLst>
          </p:cNvPr>
          <p:cNvSpPr txBox="1"/>
          <p:nvPr/>
        </p:nvSpPr>
        <p:spPr>
          <a:xfrm>
            <a:off x="423809" y="632213"/>
            <a:ext cx="8425655" cy="954107"/>
          </a:xfrm>
          <a:prstGeom prst="rect">
            <a:avLst/>
          </a:prstGeom>
          <a:noFill/>
        </p:spPr>
        <p:txBody>
          <a:bodyPr wrap="square">
            <a:spAutoFit/>
          </a:bodyPr>
          <a:lstStyle/>
          <a:p>
            <a:r>
              <a:rPr lang="en-GB" dirty="0">
                <a:solidFill>
                  <a:schemeClr val="bg1"/>
                </a:solidFill>
              </a:rPr>
              <a:t>AIMS: </a:t>
            </a:r>
          </a:p>
          <a:p>
            <a:r>
              <a:rPr lang="en-GB" dirty="0">
                <a:solidFill>
                  <a:schemeClr val="bg1"/>
                </a:solidFill>
              </a:rPr>
              <a:t>	</a:t>
            </a:r>
          </a:p>
          <a:p>
            <a:r>
              <a:rPr lang="en-GB" dirty="0">
                <a:solidFill>
                  <a:schemeClr val="bg1"/>
                </a:solidFill>
              </a:rPr>
              <a:t>	Optimise the use of eDNA as an early warning system of biofouling in seaweed aquaculture</a:t>
            </a:r>
          </a:p>
          <a:p>
            <a:r>
              <a:rPr lang="en-GB" dirty="0">
                <a:solidFill>
                  <a:schemeClr val="bg1"/>
                </a:solidFill>
              </a:rPr>
              <a:t>	</a:t>
            </a:r>
          </a:p>
        </p:txBody>
      </p:sp>
      <p:sp>
        <p:nvSpPr>
          <p:cNvPr id="2" name="TextBox 1">
            <a:extLst>
              <a:ext uri="{FF2B5EF4-FFF2-40B4-BE49-F238E27FC236}">
                <a16:creationId xmlns:a16="http://schemas.microsoft.com/office/drawing/2014/main" id="{356CE5BC-EBDB-B106-D353-ADB683400D42}"/>
              </a:ext>
            </a:extLst>
          </p:cNvPr>
          <p:cNvSpPr txBox="1"/>
          <p:nvPr/>
        </p:nvSpPr>
        <p:spPr>
          <a:xfrm>
            <a:off x="359172" y="1618187"/>
            <a:ext cx="8425655" cy="2893100"/>
          </a:xfrm>
          <a:prstGeom prst="rect">
            <a:avLst/>
          </a:prstGeom>
          <a:noFill/>
        </p:spPr>
        <p:txBody>
          <a:bodyPr wrap="square">
            <a:spAutoFit/>
          </a:bodyPr>
          <a:lstStyle/>
          <a:p>
            <a:r>
              <a:rPr lang="en-GB" dirty="0">
                <a:solidFill>
                  <a:schemeClr val="bg1"/>
                </a:solidFill>
              </a:rPr>
              <a:t>OBJECTIVES: </a:t>
            </a:r>
          </a:p>
          <a:p>
            <a:r>
              <a:rPr lang="en-GB" dirty="0">
                <a:solidFill>
                  <a:schemeClr val="bg1"/>
                </a:solidFill>
              </a:rPr>
              <a:t>	</a:t>
            </a:r>
          </a:p>
          <a:p>
            <a:pPr marL="285750" indent="-285750">
              <a:buFont typeface="Arial" panose="020B0604020202020204" pitchFamily="34" charset="0"/>
              <a:buChar char="•"/>
            </a:pPr>
            <a:r>
              <a:rPr lang="en-GB" dirty="0">
                <a:solidFill>
                  <a:schemeClr val="bg1"/>
                </a:solidFill>
              </a:rPr>
              <a:t>Detect key biofouling epibionts (e.g., hydrozoans, bryozoans) using species-specific primers from high-copy genomic regions.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Predict biofouling events by correlating eDNA data with microscopy counts; validate predictive accuracy across taxa.</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Identify critical environmental drivers (e.g., temperature, salinity, PAR, nutrients, current) influencing seasonal biofouling dynamics.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Inform sustainable farming by integrating molecular and environmental data to guide harvest timing and antifouling strategies.</a:t>
            </a:r>
          </a:p>
        </p:txBody>
      </p:sp>
    </p:spTree>
    <p:extLst>
      <p:ext uri="{BB962C8B-B14F-4D97-AF65-F5344CB8AC3E}">
        <p14:creationId xmlns:p14="http://schemas.microsoft.com/office/powerpoint/2010/main" val="2034472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Double Wave 101">
            <a:extLst>
              <a:ext uri="{FF2B5EF4-FFF2-40B4-BE49-F238E27FC236}">
                <a16:creationId xmlns:a16="http://schemas.microsoft.com/office/drawing/2014/main" id="{F95AEF83-759E-85EF-AF49-3049DC2318C7}"/>
              </a:ext>
            </a:extLst>
          </p:cNvPr>
          <p:cNvSpPr/>
          <p:nvPr/>
        </p:nvSpPr>
        <p:spPr>
          <a:xfrm>
            <a:off x="-228600" y="376500"/>
            <a:ext cx="9569809" cy="1682086"/>
          </a:xfrm>
          <a:prstGeom prst="doubleWav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defTabSz="685836">
              <a:buClrTx/>
            </a:pPr>
            <a:endParaRPr lang="en-GB" sz="1350"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C00F2674-2E6E-0FB1-E66F-4A51391E3597}"/>
              </a:ext>
            </a:extLst>
          </p:cNvPr>
          <p:cNvSpPr/>
          <p:nvPr/>
        </p:nvSpPr>
        <p:spPr>
          <a:xfrm>
            <a:off x="-371474" y="685317"/>
            <a:ext cx="9712684" cy="447821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685836">
              <a:buClrTx/>
            </a:pPr>
            <a:endParaRPr lang="en-GB" sz="1350" kern="1200">
              <a:solidFill>
                <a:prstClr val="white"/>
              </a:solidFill>
              <a:latin typeface="Calibri" panose="020F0502020204030204"/>
            </a:endParaRPr>
          </a:p>
        </p:txBody>
      </p:sp>
      <p:sp>
        <p:nvSpPr>
          <p:cNvPr id="37" name="Cross 36">
            <a:extLst>
              <a:ext uri="{FF2B5EF4-FFF2-40B4-BE49-F238E27FC236}">
                <a16:creationId xmlns:a16="http://schemas.microsoft.com/office/drawing/2014/main" id="{FFB725A5-3BB4-5EEF-8425-26AA3F93E537}"/>
              </a:ext>
            </a:extLst>
          </p:cNvPr>
          <p:cNvSpPr/>
          <p:nvPr/>
        </p:nvSpPr>
        <p:spPr>
          <a:xfrm>
            <a:off x="3428147" y="2445084"/>
            <a:ext cx="218213" cy="209078"/>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a:solidFill>
                <a:prstClr val="white"/>
              </a:solidFill>
              <a:latin typeface="Aptos" panose="020B0004020202020204" pitchFamily="34" charset="0"/>
            </a:endParaRPr>
          </a:p>
        </p:txBody>
      </p:sp>
      <p:sp>
        <p:nvSpPr>
          <p:cNvPr id="50" name="Rectangle: Rounded Corners 49">
            <a:extLst>
              <a:ext uri="{FF2B5EF4-FFF2-40B4-BE49-F238E27FC236}">
                <a16:creationId xmlns:a16="http://schemas.microsoft.com/office/drawing/2014/main" id="{EA5AD61C-5914-408D-619A-AD2DBA2106FB}"/>
              </a:ext>
            </a:extLst>
          </p:cNvPr>
          <p:cNvSpPr/>
          <p:nvPr/>
        </p:nvSpPr>
        <p:spPr>
          <a:xfrm>
            <a:off x="6073299" y="1957353"/>
            <a:ext cx="1878724" cy="1186930"/>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lnSpc>
                <a:spcPct val="150000"/>
              </a:lnSpc>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25" name="Group 1024">
            <a:extLst>
              <a:ext uri="{FF2B5EF4-FFF2-40B4-BE49-F238E27FC236}">
                <a16:creationId xmlns:a16="http://schemas.microsoft.com/office/drawing/2014/main" id="{B1186B89-3840-B26F-335B-1BE961E54F72}"/>
              </a:ext>
            </a:extLst>
          </p:cNvPr>
          <p:cNvGrpSpPr/>
          <p:nvPr/>
        </p:nvGrpSpPr>
        <p:grpSpPr>
          <a:xfrm>
            <a:off x="3730231" y="1950606"/>
            <a:ext cx="1970118" cy="1219840"/>
            <a:chOff x="1316789" y="2744430"/>
            <a:chExt cx="2626824" cy="1625533"/>
          </a:xfrm>
        </p:grpSpPr>
        <p:sp>
          <p:nvSpPr>
            <p:cNvPr id="63" name="Rectangle: Rounded Corners 62">
              <a:extLst>
                <a:ext uri="{FF2B5EF4-FFF2-40B4-BE49-F238E27FC236}">
                  <a16:creationId xmlns:a16="http://schemas.microsoft.com/office/drawing/2014/main" id="{4A2541D5-8B95-E4FB-3724-BBDA903F7D6A}"/>
                </a:ext>
              </a:extLst>
            </p:cNvPr>
            <p:cNvSpPr/>
            <p:nvPr/>
          </p:nvSpPr>
          <p:spPr>
            <a:xfrm>
              <a:off x="1316789" y="2781728"/>
              <a:ext cx="2626824" cy="1588235"/>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a:solidFill>
                  <a:prstClr val="black"/>
                </a:solidFill>
                <a:latin typeface="Aptos" panose="020B0004020202020204" pitchFamily="34" charset="0"/>
              </a:endParaRPr>
            </a:p>
          </p:txBody>
        </p:sp>
        <p:grpSp>
          <p:nvGrpSpPr>
            <p:cNvPr id="95" name="Group 94">
              <a:extLst>
                <a:ext uri="{FF2B5EF4-FFF2-40B4-BE49-F238E27FC236}">
                  <a16:creationId xmlns:a16="http://schemas.microsoft.com/office/drawing/2014/main" id="{F6F5CBC6-B53F-7AE6-FD4A-17DC90B3B850}"/>
                </a:ext>
              </a:extLst>
            </p:cNvPr>
            <p:cNvGrpSpPr/>
            <p:nvPr/>
          </p:nvGrpSpPr>
          <p:grpSpPr>
            <a:xfrm>
              <a:off x="1628243" y="2856536"/>
              <a:ext cx="2202694" cy="1451151"/>
              <a:chOff x="1628243" y="2856536"/>
              <a:chExt cx="2202694" cy="1451151"/>
            </a:xfrm>
          </p:grpSpPr>
          <p:sp>
            <p:nvSpPr>
              <p:cNvPr id="64" name="Oval 63">
                <a:extLst>
                  <a:ext uri="{FF2B5EF4-FFF2-40B4-BE49-F238E27FC236}">
                    <a16:creationId xmlns:a16="http://schemas.microsoft.com/office/drawing/2014/main" id="{5476F7B5-6F56-82B4-FDC6-FF9EC400CBB2}"/>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49" name="Group 48">
                <a:extLst>
                  <a:ext uri="{FF2B5EF4-FFF2-40B4-BE49-F238E27FC236}">
                    <a16:creationId xmlns:a16="http://schemas.microsoft.com/office/drawing/2014/main" id="{76D59DC2-0019-9DB3-1CF0-916EAA2C25CC}"/>
                  </a:ext>
                </a:extLst>
              </p:cNvPr>
              <p:cNvGrpSpPr/>
              <p:nvPr/>
            </p:nvGrpSpPr>
            <p:grpSpPr>
              <a:xfrm>
                <a:off x="2592355" y="2962833"/>
                <a:ext cx="1191602" cy="1054986"/>
                <a:chOff x="2335858" y="3116908"/>
                <a:chExt cx="1191602" cy="1054986"/>
              </a:xfrm>
            </p:grpSpPr>
            <p:pic>
              <p:nvPicPr>
                <p:cNvPr id="31" name="Graphic 30" descr="DNA with solid fill">
                  <a:extLst>
                    <a:ext uri="{FF2B5EF4-FFF2-40B4-BE49-F238E27FC236}">
                      <a16:creationId xmlns:a16="http://schemas.microsoft.com/office/drawing/2014/main" id="{3DC7802D-2ED7-B910-732C-DBCB25B43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457046">
                  <a:off x="2482858" y="2969908"/>
                  <a:ext cx="501656" cy="795656"/>
                </a:xfrm>
                <a:prstGeom prst="rect">
                  <a:avLst/>
                </a:prstGeom>
              </p:spPr>
            </p:pic>
            <p:pic>
              <p:nvPicPr>
                <p:cNvPr id="35" name="Graphic 34" descr="DNA outline">
                  <a:extLst>
                    <a:ext uri="{FF2B5EF4-FFF2-40B4-BE49-F238E27FC236}">
                      <a16:creationId xmlns:a16="http://schemas.microsoft.com/office/drawing/2014/main" id="{45C5D772-4301-F6CA-2744-7C406B0EE7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485173">
                  <a:off x="2491145" y="3658303"/>
                  <a:ext cx="312621" cy="513591"/>
                </a:xfrm>
                <a:prstGeom prst="rect">
                  <a:avLst/>
                </a:prstGeom>
              </p:spPr>
            </p:pic>
            <p:pic>
              <p:nvPicPr>
                <p:cNvPr id="47" name="Graphic 46" descr="DNA with solid fill">
                  <a:extLst>
                    <a:ext uri="{FF2B5EF4-FFF2-40B4-BE49-F238E27FC236}">
                      <a16:creationId xmlns:a16="http://schemas.microsoft.com/office/drawing/2014/main" id="{BF73D858-B9DA-A95B-E600-A2C75B168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105172">
                  <a:off x="2771873" y="3479440"/>
                  <a:ext cx="315854" cy="500963"/>
                </a:xfrm>
                <a:prstGeom prst="rect">
                  <a:avLst/>
                </a:prstGeom>
              </p:spPr>
            </p:pic>
            <p:pic>
              <p:nvPicPr>
                <p:cNvPr id="48" name="Graphic 47" descr="DNA outline">
                  <a:extLst>
                    <a:ext uri="{FF2B5EF4-FFF2-40B4-BE49-F238E27FC236}">
                      <a16:creationId xmlns:a16="http://schemas.microsoft.com/office/drawing/2014/main" id="{5B626A8E-42BD-3A8C-53A9-DFEE927E27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568341">
                  <a:off x="3004773" y="3175988"/>
                  <a:ext cx="522687" cy="858700"/>
                </a:xfrm>
                <a:prstGeom prst="rect">
                  <a:avLst/>
                </a:prstGeom>
              </p:spPr>
            </p:pic>
          </p:grpSp>
          <p:grpSp>
            <p:nvGrpSpPr>
              <p:cNvPr id="76" name="Group 75">
                <a:extLst>
                  <a:ext uri="{FF2B5EF4-FFF2-40B4-BE49-F238E27FC236}">
                    <a16:creationId xmlns:a16="http://schemas.microsoft.com/office/drawing/2014/main" id="{7082D604-323E-F0DA-9C37-AF8A55119974}"/>
                  </a:ext>
                </a:extLst>
              </p:cNvPr>
              <p:cNvGrpSpPr/>
              <p:nvPr/>
            </p:nvGrpSpPr>
            <p:grpSpPr>
              <a:xfrm>
                <a:off x="1628243" y="3667326"/>
                <a:ext cx="673208" cy="640361"/>
                <a:chOff x="1145385" y="3256876"/>
                <a:chExt cx="673208" cy="640361"/>
              </a:xfrm>
            </p:grpSpPr>
            <p:sp>
              <p:nvSpPr>
                <p:cNvPr id="70" name="Oval 69">
                  <a:extLst>
                    <a:ext uri="{FF2B5EF4-FFF2-40B4-BE49-F238E27FC236}">
                      <a16:creationId xmlns:a16="http://schemas.microsoft.com/office/drawing/2014/main" id="{F2604A10-7229-6945-126D-B5BF6A2655C0}"/>
                    </a:ext>
                  </a:extLst>
                </p:cNvPr>
                <p:cNvSpPr/>
                <p:nvPr/>
              </p:nvSpPr>
              <p:spPr>
                <a:xfrm>
                  <a:off x="1145385" y="325687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pic>
              <p:nvPicPr>
                <p:cNvPr id="1026" name="Picture 2" descr="Download Free WATER DROP PNG transparent background and clipart">
                  <a:extLst>
                    <a:ext uri="{FF2B5EF4-FFF2-40B4-BE49-F238E27FC236}">
                      <a16:creationId xmlns:a16="http://schemas.microsoft.com/office/drawing/2014/main" id="{726EFA9B-C580-EA8E-DC57-DCCF05EA70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8517" y="3276775"/>
                  <a:ext cx="565952" cy="60556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8" name="Straight Connector 77">
                <a:extLst>
                  <a:ext uri="{FF2B5EF4-FFF2-40B4-BE49-F238E27FC236}">
                    <a16:creationId xmlns:a16="http://schemas.microsoft.com/office/drawing/2014/main" id="{432223A5-F055-B950-3B95-1A237E6370A9}"/>
                  </a:ext>
                </a:extLst>
              </p:cNvPr>
              <p:cNvCxnSpPr>
                <a:cxnSpLocks/>
                <a:stCxn id="70" idx="1"/>
                <a:endCxn id="64"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4CF38C8-D106-4C1F-B74D-73E9FBEBFB62}"/>
                  </a:ext>
                </a:extLst>
              </p:cNvPr>
              <p:cNvCxnSpPr>
                <a:cxnSpLocks/>
                <a:stCxn id="70" idx="5"/>
                <a:endCxn id="64"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024" name="TextBox 1023">
              <a:extLst>
                <a:ext uri="{FF2B5EF4-FFF2-40B4-BE49-F238E27FC236}">
                  <a16:creationId xmlns:a16="http://schemas.microsoft.com/office/drawing/2014/main" id="{201B6BB1-4F11-3E0B-E8E2-A52177A13CFF}"/>
                </a:ext>
              </a:extLst>
            </p:cNvPr>
            <p:cNvSpPr txBox="1"/>
            <p:nvPr/>
          </p:nvSpPr>
          <p:spPr>
            <a:xfrm>
              <a:off x="1375008" y="2744430"/>
              <a:ext cx="1420316" cy="615205"/>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Plankton ID via eDNA</a:t>
              </a:r>
            </a:p>
          </p:txBody>
        </p:sp>
      </p:grpSp>
      <p:sp>
        <p:nvSpPr>
          <p:cNvPr id="32" name="Cross 31">
            <a:extLst>
              <a:ext uri="{FF2B5EF4-FFF2-40B4-BE49-F238E27FC236}">
                <a16:creationId xmlns:a16="http://schemas.microsoft.com/office/drawing/2014/main" id="{CA0E342A-C1EE-46FD-2578-D8301BCC6C35}"/>
              </a:ext>
            </a:extLst>
          </p:cNvPr>
          <p:cNvSpPr/>
          <p:nvPr/>
        </p:nvSpPr>
        <p:spPr>
          <a:xfrm>
            <a:off x="5779558" y="2462692"/>
            <a:ext cx="218213" cy="209078"/>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53" name="Group 52">
            <a:extLst>
              <a:ext uri="{FF2B5EF4-FFF2-40B4-BE49-F238E27FC236}">
                <a16:creationId xmlns:a16="http://schemas.microsoft.com/office/drawing/2014/main" id="{53D17F8A-1291-BD62-96EE-A67AC50DBA65}"/>
              </a:ext>
            </a:extLst>
          </p:cNvPr>
          <p:cNvGrpSpPr/>
          <p:nvPr/>
        </p:nvGrpSpPr>
        <p:grpSpPr>
          <a:xfrm>
            <a:off x="-735567" y="4974088"/>
            <a:ext cx="10084159" cy="385967"/>
            <a:chOff x="-18662" y="6407313"/>
            <a:chExt cx="9153331" cy="543997"/>
          </a:xfrm>
          <a:solidFill>
            <a:schemeClr val="accent2"/>
          </a:solidFill>
        </p:grpSpPr>
        <p:sp>
          <p:nvSpPr>
            <p:cNvPr id="92" name="Rectangle 91">
              <a:extLst>
                <a:ext uri="{FF2B5EF4-FFF2-40B4-BE49-F238E27FC236}">
                  <a16:creationId xmlns:a16="http://schemas.microsoft.com/office/drawing/2014/main" id="{8096DFBA-AEE1-2C4E-FD4A-75A8B2219D07}"/>
                </a:ext>
              </a:extLst>
            </p:cNvPr>
            <p:cNvSpPr/>
            <p:nvPr/>
          </p:nvSpPr>
          <p:spPr>
            <a:xfrm>
              <a:off x="-9331" y="6559687"/>
              <a:ext cx="9144000" cy="39162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sp>
          <p:nvSpPr>
            <p:cNvPr id="52" name="Freeform: Shape 51">
              <a:extLst>
                <a:ext uri="{FF2B5EF4-FFF2-40B4-BE49-F238E27FC236}">
                  <a16:creationId xmlns:a16="http://schemas.microsoft.com/office/drawing/2014/main" id="{F096D19D-04FA-5DE7-D6A3-43D12F7D4775}"/>
                </a:ext>
              </a:extLst>
            </p:cNvPr>
            <p:cNvSpPr/>
            <p:nvPr/>
          </p:nvSpPr>
          <p:spPr>
            <a:xfrm>
              <a:off x="-18662" y="6407313"/>
              <a:ext cx="9144000" cy="314632"/>
            </a:xfrm>
            <a:custGeom>
              <a:avLst/>
              <a:gdLst>
                <a:gd name="connsiteX0" fmla="*/ 0 w 9144000"/>
                <a:gd name="connsiteY0" fmla="*/ 186813 h 314632"/>
                <a:gd name="connsiteX1" fmla="*/ 49162 w 9144000"/>
                <a:gd name="connsiteY1" fmla="*/ 176981 h 314632"/>
                <a:gd name="connsiteX2" fmla="*/ 216310 w 9144000"/>
                <a:gd name="connsiteY2" fmla="*/ 117987 h 314632"/>
                <a:gd name="connsiteX3" fmla="*/ 422788 w 9144000"/>
                <a:gd name="connsiteY3" fmla="*/ 137652 h 314632"/>
                <a:gd name="connsiteX4" fmla="*/ 580104 w 9144000"/>
                <a:gd name="connsiteY4" fmla="*/ 176981 h 314632"/>
                <a:gd name="connsiteX5" fmla="*/ 727588 w 9144000"/>
                <a:gd name="connsiteY5" fmla="*/ 98323 h 314632"/>
                <a:gd name="connsiteX6" fmla="*/ 806246 w 9144000"/>
                <a:gd name="connsiteY6" fmla="*/ 68826 h 314632"/>
                <a:gd name="connsiteX7" fmla="*/ 855407 w 9144000"/>
                <a:gd name="connsiteY7" fmla="*/ 39329 h 314632"/>
                <a:gd name="connsiteX8" fmla="*/ 1052052 w 9144000"/>
                <a:gd name="connsiteY8" fmla="*/ 49162 h 314632"/>
                <a:gd name="connsiteX9" fmla="*/ 1081549 w 9144000"/>
                <a:gd name="connsiteY9" fmla="*/ 78658 h 314632"/>
                <a:gd name="connsiteX10" fmla="*/ 1150375 w 9144000"/>
                <a:gd name="connsiteY10" fmla="*/ 98323 h 314632"/>
                <a:gd name="connsiteX11" fmla="*/ 1278194 w 9144000"/>
                <a:gd name="connsiteY11" fmla="*/ 127820 h 314632"/>
                <a:gd name="connsiteX12" fmla="*/ 1514168 w 9144000"/>
                <a:gd name="connsiteY12" fmla="*/ 167149 h 314632"/>
                <a:gd name="connsiteX13" fmla="*/ 1917291 w 9144000"/>
                <a:gd name="connsiteY13" fmla="*/ 147484 h 314632"/>
                <a:gd name="connsiteX14" fmla="*/ 2054942 w 9144000"/>
                <a:gd name="connsiteY14" fmla="*/ 117987 h 314632"/>
                <a:gd name="connsiteX15" fmla="*/ 2172930 w 9144000"/>
                <a:gd name="connsiteY15" fmla="*/ 98323 h 314632"/>
                <a:gd name="connsiteX16" fmla="*/ 2615381 w 9144000"/>
                <a:gd name="connsiteY16" fmla="*/ 127820 h 314632"/>
                <a:gd name="connsiteX17" fmla="*/ 2674375 w 9144000"/>
                <a:gd name="connsiteY17" fmla="*/ 147484 h 314632"/>
                <a:gd name="connsiteX18" fmla="*/ 2841523 w 9144000"/>
                <a:gd name="connsiteY18" fmla="*/ 216310 h 314632"/>
                <a:gd name="connsiteX19" fmla="*/ 3097162 w 9144000"/>
                <a:gd name="connsiteY19" fmla="*/ 265471 h 314632"/>
                <a:gd name="connsiteX20" fmla="*/ 3293807 w 9144000"/>
                <a:gd name="connsiteY20" fmla="*/ 245807 h 314632"/>
                <a:gd name="connsiteX21" fmla="*/ 3578942 w 9144000"/>
                <a:gd name="connsiteY21" fmla="*/ 108155 h 314632"/>
                <a:gd name="connsiteX22" fmla="*/ 3637936 w 9144000"/>
                <a:gd name="connsiteY22" fmla="*/ 88491 h 314632"/>
                <a:gd name="connsiteX23" fmla="*/ 3746091 w 9144000"/>
                <a:gd name="connsiteY23" fmla="*/ 58994 h 314632"/>
                <a:gd name="connsiteX24" fmla="*/ 3942736 w 9144000"/>
                <a:gd name="connsiteY24" fmla="*/ 78658 h 314632"/>
                <a:gd name="connsiteX25" fmla="*/ 4031226 w 9144000"/>
                <a:gd name="connsiteY25" fmla="*/ 98323 h 314632"/>
                <a:gd name="connsiteX26" fmla="*/ 4178710 w 9144000"/>
                <a:gd name="connsiteY26" fmla="*/ 117987 h 314632"/>
                <a:gd name="connsiteX27" fmla="*/ 4267200 w 9144000"/>
                <a:gd name="connsiteY27" fmla="*/ 127820 h 314632"/>
                <a:gd name="connsiteX28" fmla="*/ 4365523 w 9144000"/>
                <a:gd name="connsiteY28" fmla="*/ 137652 h 314632"/>
                <a:gd name="connsiteX29" fmla="*/ 4621162 w 9144000"/>
                <a:gd name="connsiteY29" fmla="*/ 186813 h 314632"/>
                <a:gd name="connsiteX30" fmla="*/ 4748981 w 9144000"/>
                <a:gd name="connsiteY30" fmla="*/ 206478 h 314632"/>
                <a:gd name="connsiteX31" fmla="*/ 4876800 w 9144000"/>
                <a:gd name="connsiteY31" fmla="*/ 255639 h 314632"/>
                <a:gd name="connsiteX32" fmla="*/ 5093110 w 9144000"/>
                <a:gd name="connsiteY32" fmla="*/ 314632 h 314632"/>
                <a:gd name="connsiteX33" fmla="*/ 5289755 w 9144000"/>
                <a:gd name="connsiteY33" fmla="*/ 294968 h 314632"/>
                <a:gd name="connsiteX34" fmla="*/ 5525730 w 9144000"/>
                <a:gd name="connsiteY34" fmla="*/ 226142 h 314632"/>
                <a:gd name="connsiteX35" fmla="*/ 5604388 w 9144000"/>
                <a:gd name="connsiteY35" fmla="*/ 196645 h 314632"/>
                <a:gd name="connsiteX36" fmla="*/ 5692878 w 9144000"/>
                <a:gd name="connsiteY36" fmla="*/ 186813 h 314632"/>
                <a:gd name="connsiteX37" fmla="*/ 5771536 w 9144000"/>
                <a:gd name="connsiteY37" fmla="*/ 157316 h 314632"/>
                <a:gd name="connsiteX38" fmla="*/ 5830530 w 9144000"/>
                <a:gd name="connsiteY38" fmla="*/ 147484 h 314632"/>
                <a:gd name="connsiteX39" fmla="*/ 6125497 w 9144000"/>
                <a:gd name="connsiteY39" fmla="*/ 127820 h 314632"/>
                <a:gd name="connsiteX40" fmla="*/ 6282813 w 9144000"/>
                <a:gd name="connsiteY40" fmla="*/ 117987 h 314632"/>
                <a:gd name="connsiteX41" fmla="*/ 6400800 w 9144000"/>
                <a:gd name="connsiteY41" fmla="*/ 88491 h 314632"/>
                <a:gd name="connsiteX42" fmla="*/ 6430297 w 9144000"/>
                <a:gd name="connsiteY42" fmla="*/ 68826 h 314632"/>
                <a:gd name="connsiteX43" fmla="*/ 6459794 w 9144000"/>
                <a:gd name="connsiteY43" fmla="*/ 29497 h 314632"/>
                <a:gd name="connsiteX44" fmla="*/ 6666271 w 9144000"/>
                <a:gd name="connsiteY44" fmla="*/ 0 h 314632"/>
                <a:gd name="connsiteX45" fmla="*/ 7079226 w 9144000"/>
                <a:gd name="connsiteY45" fmla="*/ 9832 h 314632"/>
                <a:gd name="connsiteX46" fmla="*/ 7246375 w 9144000"/>
                <a:gd name="connsiteY46" fmla="*/ 39329 h 314632"/>
                <a:gd name="connsiteX47" fmla="*/ 7315200 w 9144000"/>
                <a:gd name="connsiteY47" fmla="*/ 58994 h 314632"/>
                <a:gd name="connsiteX48" fmla="*/ 7777317 w 9144000"/>
                <a:gd name="connsiteY48" fmla="*/ 88491 h 314632"/>
                <a:gd name="connsiteX49" fmla="*/ 7836310 w 9144000"/>
                <a:gd name="connsiteY49" fmla="*/ 127820 h 314632"/>
                <a:gd name="connsiteX50" fmla="*/ 7875639 w 9144000"/>
                <a:gd name="connsiteY50" fmla="*/ 157316 h 314632"/>
                <a:gd name="connsiteX51" fmla="*/ 8023123 w 9144000"/>
                <a:gd name="connsiteY51" fmla="*/ 186813 h 314632"/>
                <a:gd name="connsiteX52" fmla="*/ 8229600 w 9144000"/>
                <a:gd name="connsiteY52" fmla="*/ 147484 h 314632"/>
                <a:gd name="connsiteX53" fmla="*/ 8298426 w 9144000"/>
                <a:gd name="connsiteY53" fmla="*/ 98323 h 314632"/>
                <a:gd name="connsiteX54" fmla="*/ 8396749 w 9144000"/>
                <a:gd name="connsiteY54" fmla="*/ 68826 h 314632"/>
                <a:gd name="connsiteX55" fmla="*/ 8967020 w 9144000"/>
                <a:gd name="connsiteY55" fmla="*/ 78658 h 314632"/>
                <a:gd name="connsiteX56" fmla="*/ 9055510 w 9144000"/>
                <a:gd name="connsiteY56" fmla="*/ 88491 h 314632"/>
                <a:gd name="connsiteX57" fmla="*/ 9075175 w 9144000"/>
                <a:gd name="connsiteY57" fmla="*/ 117987 h 314632"/>
                <a:gd name="connsiteX58" fmla="*/ 9134168 w 9144000"/>
                <a:gd name="connsiteY58" fmla="*/ 147484 h 314632"/>
                <a:gd name="connsiteX59" fmla="*/ 9144000 w 9144000"/>
                <a:gd name="connsiteY59" fmla="*/ 167149 h 3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144000" h="314632">
                  <a:moveTo>
                    <a:pt x="0" y="186813"/>
                  </a:moveTo>
                  <a:cubicBezTo>
                    <a:pt x="16387" y="183536"/>
                    <a:pt x="33237" y="182048"/>
                    <a:pt x="49162" y="176981"/>
                  </a:cubicBezTo>
                  <a:cubicBezTo>
                    <a:pt x="105465" y="159066"/>
                    <a:pt x="216310" y="117987"/>
                    <a:pt x="216310" y="117987"/>
                  </a:cubicBezTo>
                  <a:cubicBezTo>
                    <a:pt x="285136" y="124542"/>
                    <a:pt x="354542" y="126585"/>
                    <a:pt x="422788" y="137652"/>
                  </a:cubicBezTo>
                  <a:cubicBezTo>
                    <a:pt x="476144" y="146304"/>
                    <a:pt x="580104" y="176981"/>
                    <a:pt x="580104" y="176981"/>
                  </a:cubicBezTo>
                  <a:cubicBezTo>
                    <a:pt x="700956" y="156839"/>
                    <a:pt x="576500" y="187198"/>
                    <a:pt x="727588" y="98323"/>
                  </a:cubicBezTo>
                  <a:cubicBezTo>
                    <a:pt x="751724" y="84125"/>
                    <a:pt x="780821" y="80561"/>
                    <a:pt x="806246" y="68826"/>
                  </a:cubicBezTo>
                  <a:cubicBezTo>
                    <a:pt x="823597" y="60818"/>
                    <a:pt x="839020" y="49161"/>
                    <a:pt x="855407" y="39329"/>
                  </a:cubicBezTo>
                  <a:cubicBezTo>
                    <a:pt x="920955" y="42607"/>
                    <a:pt x="987392" y="37917"/>
                    <a:pt x="1052052" y="49162"/>
                  </a:cubicBezTo>
                  <a:cubicBezTo>
                    <a:pt x="1065751" y="51544"/>
                    <a:pt x="1069112" y="72440"/>
                    <a:pt x="1081549" y="78658"/>
                  </a:cubicBezTo>
                  <a:cubicBezTo>
                    <a:pt x="1102890" y="89328"/>
                    <a:pt x="1127227" y="92536"/>
                    <a:pt x="1150375" y="98323"/>
                  </a:cubicBezTo>
                  <a:cubicBezTo>
                    <a:pt x="1192796" y="108928"/>
                    <a:pt x="1235149" y="120133"/>
                    <a:pt x="1278194" y="127820"/>
                  </a:cubicBezTo>
                  <a:cubicBezTo>
                    <a:pt x="1639497" y="192338"/>
                    <a:pt x="1265242" y="111831"/>
                    <a:pt x="1514168" y="167149"/>
                  </a:cubicBezTo>
                  <a:cubicBezTo>
                    <a:pt x="1648542" y="160594"/>
                    <a:pt x="1783309" y="159664"/>
                    <a:pt x="1917291" y="147484"/>
                  </a:cubicBezTo>
                  <a:cubicBezTo>
                    <a:pt x="1964024" y="143236"/>
                    <a:pt x="2008861" y="126849"/>
                    <a:pt x="2054942" y="117987"/>
                  </a:cubicBezTo>
                  <a:cubicBezTo>
                    <a:pt x="2094096" y="110457"/>
                    <a:pt x="2133601" y="104878"/>
                    <a:pt x="2172930" y="98323"/>
                  </a:cubicBezTo>
                  <a:cubicBezTo>
                    <a:pt x="2316820" y="104318"/>
                    <a:pt x="2472064" y="106588"/>
                    <a:pt x="2615381" y="127820"/>
                  </a:cubicBezTo>
                  <a:cubicBezTo>
                    <a:pt x="2635886" y="130858"/>
                    <a:pt x="2655072" y="139931"/>
                    <a:pt x="2674375" y="147484"/>
                  </a:cubicBezTo>
                  <a:cubicBezTo>
                    <a:pt x="2730487" y="169441"/>
                    <a:pt x="2784194" y="197762"/>
                    <a:pt x="2841523" y="216310"/>
                  </a:cubicBezTo>
                  <a:cubicBezTo>
                    <a:pt x="2956131" y="253389"/>
                    <a:pt x="2994006" y="254010"/>
                    <a:pt x="3097162" y="265471"/>
                  </a:cubicBezTo>
                  <a:cubicBezTo>
                    <a:pt x="3162710" y="258916"/>
                    <a:pt x="3229798" y="261377"/>
                    <a:pt x="3293807" y="245807"/>
                  </a:cubicBezTo>
                  <a:cubicBezTo>
                    <a:pt x="3438750" y="210551"/>
                    <a:pt x="3457502" y="168875"/>
                    <a:pt x="3578942" y="108155"/>
                  </a:cubicBezTo>
                  <a:cubicBezTo>
                    <a:pt x="3597482" y="98885"/>
                    <a:pt x="3618456" y="95575"/>
                    <a:pt x="3637936" y="88491"/>
                  </a:cubicBezTo>
                  <a:cubicBezTo>
                    <a:pt x="3718104" y="59339"/>
                    <a:pt x="3655571" y="74080"/>
                    <a:pt x="3746091" y="58994"/>
                  </a:cubicBezTo>
                  <a:cubicBezTo>
                    <a:pt x="3811639" y="65549"/>
                    <a:pt x="3877479" y="69657"/>
                    <a:pt x="3942736" y="78658"/>
                  </a:cubicBezTo>
                  <a:cubicBezTo>
                    <a:pt x="3972669" y="82787"/>
                    <a:pt x="4001421" y="93355"/>
                    <a:pt x="4031226" y="98323"/>
                  </a:cubicBezTo>
                  <a:cubicBezTo>
                    <a:pt x="4080148" y="106477"/>
                    <a:pt x="4129497" y="111835"/>
                    <a:pt x="4178710" y="117987"/>
                  </a:cubicBezTo>
                  <a:cubicBezTo>
                    <a:pt x="4208159" y="121668"/>
                    <a:pt x="4237685" y="124713"/>
                    <a:pt x="4267200" y="127820"/>
                  </a:cubicBezTo>
                  <a:cubicBezTo>
                    <a:pt x="4299957" y="131268"/>
                    <a:pt x="4333033" y="132237"/>
                    <a:pt x="4365523" y="137652"/>
                  </a:cubicBezTo>
                  <a:cubicBezTo>
                    <a:pt x="4451117" y="151917"/>
                    <a:pt x="4535753" y="171483"/>
                    <a:pt x="4621162" y="186813"/>
                  </a:cubicBezTo>
                  <a:cubicBezTo>
                    <a:pt x="4663592" y="194429"/>
                    <a:pt x="4706375" y="199923"/>
                    <a:pt x="4748981" y="206478"/>
                  </a:cubicBezTo>
                  <a:cubicBezTo>
                    <a:pt x="4791587" y="222865"/>
                    <a:pt x="4833662" y="240707"/>
                    <a:pt x="4876800" y="255639"/>
                  </a:cubicBezTo>
                  <a:cubicBezTo>
                    <a:pt x="4984870" y="293048"/>
                    <a:pt x="4994066" y="292623"/>
                    <a:pt x="5093110" y="314632"/>
                  </a:cubicBezTo>
                  <a:cubicBezTo>
                    <a:pt x="5158658" y="308077"/>
                    <a:pt x="5225216" y="308169"/>
                    <a:pt x="5289755" y="294968"/>
                  </a:cubicBezTo>
                  <a:cubicBezTo>
                    <a:pt x="5370029" y="278548"/>
                    <a:pt x="5449011" y="254912"/>
                    <a:pt x="5525730" y="226142"/>
                  </a:cubicBezTo>
                  <a:cubicBezTo>
                    <a:pt x="5551949" y="216310"/>
                    <a:pt x="5577130" y="203059"/>
                    <a:pt x="5604388" y="196645"/>
                  </a:cubicBezTo>
                  <a:cubicBezTo>
                    <a:pt x="5633277" y="189848"/>
                    <a:pt x="5663381" y="190090"/>
                    <a:pt x="5692878" y="186813"/>
                  </a:cubicBezTo>
                  <a:cubicBezTo>
                    <a:pt x="5719097" y="176981"/>
                    <a:pt x="5744611" y="165009"/>
                    <a:pt x="5771536" y="157316"/>
                  </a:cubicBezTo>
                  <a:cubicBezTo>
                    <a:pt x="5790705" y="151839"/>
                    <a:pt x="5810916" y="151050"/>
                    <a:pt x="5830530" y="147484"/>
                  </a:cubicBezTo>
                  <a:cubicBezTo>
                    <a:pt x="5981341" y="120065"/>
                    <a:pt x="5758764" y="145710"/>
                    <a:pt x="6125497" y="127820"/>
                  </a:cubicBezTo>
                  <a:cubicBezTo>
                    <a:pt x="6177976" y="125260"/>
                    <a:pt x="6230374" y="121265"/>
                    <a:pt x="6282813" y="117987"/>
                  </a:cubicBezTo>
                  <a:cubicBezTo>
                    <a:pt x="6322142" y="108155"/>
                    <a:pt x="6367069" y="110978"/>
                    <a:pt x="6400800" y="88491"/>
                  </a:cubicBezTo>
                  <a:cubicBezTo>
                    <a:pt x="6410632" y="81936"/>
                    <a:pt x="6421941" y="77182"/>
                    <a:pt x="6430297" y="68826"/>
                  </a:cubicBezTo>
                  <a:cubicBezTo>
                    <a:pt x="6441884" y="57239"/>
                    <a:pt x="6444062" y="34085"/>
                    <a:pt x="6459794" y="29497"/>
                  </a:cubicBezTo>
                  <a:cubicBezTo>
                    <a:pt x="6526537" y="10030"/>
                    <a:pt x="6597445" y="9832"/>
                    <a:pt x="6666271" y="0"/>
                  </a:cubicBezTo>
                  <a:lnTo>
                    <a:pt x="7079226" y="9832"/>
                  </a:lnTo>
                  <a:cubicBezTo>
                    <a:pt x="7130666" y="11890"/>
                    <a:pt x="7197503" y="27111"/>
                    <a:pt x="7246375" y="39329"/>
                  </a:cubicBezTo>
                  <a:cubicBezTo>
                    <a:pt x="7269522" y="45116"/>
                    <a:pt x="7291442" y="56794"/>
                    <a:pt x="7315200" y="58994"/>
                  </a:cubicBezTo>
                  <a:cubicBezTo>
                    <a:pt x="7468895" y="73225"/>
                    <a:pt x="7623278" y="78659"/>
                    <a:pt x="7777317" y="88491"/>
                  </a:cubicBezTo>
                  <a:cubicBezTo>
                    <a:pt x="7796981" y="101601"/>
                    <a:pt x="7816949" y="114267"/>
                    <a:pt x="7836310" y="127820"/>
                  </a:cubicBezTo>
                  <a:cubicBezTo>
                    <a:pt x="7849735" y="137217"/>
                    <a:pt x="7860982" y="149988"/>
                    <a:pt x="7875639" y="157316"/>
                  </a:cubicBezTo>
                  <a:cubicBezTo>
                    <a:pt x="7925441" y="182217"/>
                    <a:pt x="7967504" y="180633"/>
                    <a:pt x="8023123" y="186813"/>
                  </a:cubicBezTo>
                  <a:cubicBezTo>
                    <a:pt x="8091949" y="173703"/>
                    <a:pt x="8162898" y="168924"/>
                    <a:pt x="8229600" y="147484"/>
                  </a:cubicBezTo>
                  <a:cubicBezTo>
                    <a:pt x="8256441" y="138857"/>
                    <a:pt x="8274640" y="113459"/>
                    <a:pt x="8298426" y="98323"/>
                  </a:cubicBezTo>
                  <a:cubicBezTo>
                    <a:pt x="8338993" y="72508"/>
                    <a:pt x="8345867" y="77306"/>
                    <a:pt x="8396749" y="68826"/>
                  </a:cubicBezTo>
                  <a:lnTo>
                    <a:pt x="8967020" y="78658"/>
                  </a:lnTo>
                  <a:cubicBezTo>
                    <a:pt x="8996685" y="79544"/>
                    <a:pt x="9027619" y="78349"/>
                    <a:pt x="9055510" y="88491"/>
                  </a:cubicBezTo>
                  <a:cubicBezTo>
                    <a:pt x="9066615" y="92529"/>
                    <a:pt x="9066819" y="109631"/>
                    <a:pt x="9075175" y="117987"/>
                  </a:cubicBezTo>
                  <a:cubicBezTo>
                    <a:pt x="9139833" y="182645"/>
                    <a:pt x="9070185" y="99496"/>
                    <a:pt x="9134168" y="147484"/>
                  </a:cubicBezTo>
                  <a:cubicBezTo>
                    <a:pt x="9140031" y="151881"/>
                    <a:pt x="9140723" y="160594"/>
                    <a:pt x="9144000" y="167149"/>
                  </a:cubicBezTo>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6">
                <a:buClrTx/>
                <a:tabLst>
                  <a:tab pos="3561344" algn="l"/>
                </a:tabLst>
              </a:pPr>
              <a:endParaRPr lang="en-GB" sz="1350" kern="1200" dirty="0">
                <a:solidFill>
                  <a:prstClr val="white"/>
                </a:solidFill>
                <a:latin typeface="Aptos" panose="020B0004020202020204" pitchFamily="34" charset="0"/>
              </a:endParaRPr>
            </a:p>
          </p:txBody>
        </p:sp>
      </p:grpSp>
      <p:sp>
        <p:nvSpPr>
          <p:cNvPr id="82" name="Rectangle: Rounded Corners 81">
            <a:extLst>
              <a:ext uri="{FF2B5EF4-FFF2-40B4-BE49-F238E27FC236}">
                <a16:creationId xmlns:a16="http://schemas.microsoft.com/office/drawing/2014/main" id="{2811D106-4C3F-FFE9-B5EE-85BD63FE5011}"/>
              </a:ext>
            </a:extLst>
          </p:cNvPr>
          <p:cNvSpPr/>
          <p:nvPr/>
        </p:nvSpPr>
        <p:spPr>
          <a:xfrm>
            <a:off x="1270507" y="3692805"/>
            <a:ext cx="6546997" cy="1270529"/>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47" name="Group 1046">
            <a:extLst>
              <a:ext uri="{FF2B5EF4-FFF2-40B4-BE49-F238E27FC236}">
                <a16:creationId xmlns:a16="http://schemas.microsoft.com/office/drawing/2014/main" id="{F5DB96EE-F0D3-695A-7083-DF2758BBE64E}"/>
              </a:ext>
            </a:extLst>
          </p:cNvPr>
          <p:cNvGrpSpPr/>
          <p:nvPr/>
        </p:nvGrpSpPr>
        <p:grpSpPr>
          <a:xfrm>
            <a:off x="3484776" y="3366971"/>
            <a:ext cx="2457757" cy="372791"/>
            <a:chOff x="2717930" y="4870442"/>
            <a:chExt cx="3277008" cy="497054"/>
          </a:xfrm>
        </p:grpSpPr>
        <p:sp>
          <p:nvSpPr>
            <p:cNvPr id="1041" name="Arrow: Pentagon 1040">
              <a:extLst>
                <a:ext uri="{FF2B5EF4-FFF2-40B4-BE49-F238E27FC236}">
                  <a16:creationId xmlns:a16="http://schemas.microsoft.com/office/drawing/2014/main" id="{E9EAB685-2281-2FA3-EC6C-A367C17FFBA3}"/>
                </a:ext>
              </a:extLst>
            </p:cNvPr>
            <p:cNvSpPr/>
            <p:nvPr/>
          </p:nvSpPr>
          <p:spPr>
            <a:xfrm rot="5400000">
              <a:off x="4124366" y="3496925"/>
              <a:ext cx="464135" cy="3277008"/>
            </a:xfrm>
            <a:prstGeom prst="homePlate">
              <a:avLst>
                <a:gd name="adj" fmla="val 100000"/>
              </a:avLst>
            </a:prstGeom>
            <a:solidFill>
              <a:schemeClr val="tx1">
                <a:lumMod val="75000"/>
                <a:lumOff val="2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6">
                <a:buClrTx/>
              </a:pPr>
              <a:endParaRPr lang="en-GB" sz="1350" kern="1200" dirty="0">
                <a:solidFill>
                  <a:prstClr val="black"/>
                </a:solidFill>
                <a:latin typeface="Aptos" panose="020B0004020202020204" pitchFamily="34" charset="0"/>
              </a:endParaRPr>
            </a:p>
          </p:txBody>
        </p:sp>
        <p:sp>
          <p:nvSpPr>
            <p:cNvPr id="1045" name="TextBox 1044">
              <a:extLst>
                <a:ext uri="{FF2B5EF4-FFF2-40B4-BE49-F238E27FC236}">
                  <a16:creationId xmlns:a16="http://schemas.microsoft.com/office/drawing/2014/main" id="{3309B51B-9DAD-E1B1-D3B4-8EC7DA35FC44}"/>
                </a:ext>
              </a:extLst>
            </p:cNvPr>
            <p:cNvSpPr txBox="1"/>
            <p:nvPr/>
          </p:nvSpPr>
          <p:spPr>
            <a:xfrm>
              <a:off x="3403226" y="4870442"/>
              <a:ext cx="1945525" cy="400109"/>
            </a:xfrm>
            <a:prstGeom prst="rect">
              <a:avLst/>
            </a:prstGeom>
            <a:noFill/>
          </p:spPr>
          <p:txBody>
            <a:bodyPr wrap="square" rtlCol="0">
              <a:spAutoFit/>
            </a:bodyPr>
            <a:lstStyle/>
            <a:p>
              <a:pPr algn="ctr" defTabSz="685836">
                <a:buClrTx/>
              </a:pPr>
              <a:r>
                <a:rPr lang="en-GB" sz="1350" b="1" kern="1200" dirty="0">
                  <a:solidFill>
                    <a:prstClr val="white"/>
                  </a:solidFill>
                  <a:latin typeface="Aptos" panose="020B0004020202020204" pitchFamily="34" charset="0"/>
                  <a:ea typeface="+mn-ea"/>
                  <a:cs typeface="+mn-cs"/>
                </a:rPr>
                <a:t>Outcomes</a:t>
              </a:r>
            </a:p>
          </p:txBody>
        </p:sp>
      </p:grpSp>
      <p:sp>
        <p:nvSpPr>
          <p:cNvPr id="1049" name="TextBox 1048">
            <a:extLst>
              <a:ext uri="{FF2B5EF4-FFF2-40B4-BE49-F238E27FC236}">
                <a16:creationId xmlns:a16="http://schemas.microsoft.com/office/drawing/2014/main" id="{E92AB375-40C5-D9FC-2668-E42A68A1BD14}"/>
              </a:ext>
            </a:extLst>
          </p:cNvPr>
          <p:cNvSpPr txBox="1"/>
          <p:nvPr/>
        </p:nvSpPr>
        <p:spPr>
          <a:xfrm>
            <a:off x="1221776" y="4070795"/>
            <a:ext cx="1927643" cy="830997"/>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Evaluate </a:t>
            </a:r>
            <a:r>
              <a:rPr lang="en-GB" sz="1200" b="1" kern="1200" dirty="0">
                <a:solidFill>
                  <a:prstClr val="black"/>
                </a:solidFill>
                <a:latin typeface="Aptos" panose="020B0004020202020204" pitchFamily="34" charset="0"/>
                <a:ea typeface="+mn-ea"/>
                <a:cs typeface="+mn-cs"/>
              </a:rPr>
              <a:t>molecular</a:t>
            </a:r>
            <a:r>
              <a:rPr lang="en-GB" sz="1200" kern="1200" dirty="0">
                <a:solidFill>
                  <a:prstClr val="black"/>
                </a:solidFill>
                <a:latin typeface="Aptos" panose="020B0004020202020204" pitchFamily="34" charset="0"/>
                <a:ea typeface="+mn-ea"/>
                <a:cs typeface="+mn-cs"/>
              </a:rPr>
              <a:t> vs. </a:t>
            </a:r>
            <a:r>
              <a:rPr lang="en-GB" sz="1200" b="1" kern="1200" dirty="0">
                <a:solidFill>
                  <a:prstClr val="black"/>
                </a:solidFill>
                <a:latin typeface="Aptos" panose="020B0004020202020204" pitchFamily="34" charset="0"/>
                <a:ea typeface="+mn-ea"/>
                <a:cs typeface="+mn-cs"/>
              </a:rPr>
              <a:t>microscopy</a:t>
            </a:r>
            <a:r>
              <a:rPr lang="en-GB" sz="1200" kern="1200" dirty="0">
                <a:solidFill>
                  <a:prstClr val="black"/>
                </a:solidFill>
                <a:latin typeface="Aptos" panose="020B0004020202020204" pitchFamily="34" charset="0"/>
                <a:ea typeface="+mn-ea"/>
                <a:cs typeface="+mn-cs"/>
              </a:rPr>
              <a:t> methods for identifying epibionts on blades and in plankton</a:t>
            </a:r>
          </a:p>
        </p:txBody>
      </p:sp>
      <p:sp>
        <p:nvSpPr>
          <p:cNvPr id="1053" name="TextBox 1052">
            <a:extLst>
              <a:ext uri="{FF2B5EF4-FFF2-40B4-BE49-F238E27FC236}">
                <a16:creationId xmlns:a16="http://schemas.microsoft.com/office/drawing/2014/main" id="{D2BDB846-732C-6F5A-7D32-D75AEF8D7CCD}"/>
              </a:ext>
            </a:extLst>
          </p:cNvPr>
          <p:cNvSpPr txBox="1"/>
          <p:nvPr/>
        </p:nvSpPr>
        <p:spPr>
          <a:xfrm>
            <a:off x="3605678" y="4154721"/>
            <a:ext cx="2126586" cy="646331"/>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Assess </a:t>
            </a:r>
            <a:r>
              <a:rPr lang="en-GB" sz="1200" b="1" kern="1200" dirty="0">
                <a:solidFill>
                  <a:prstClr val="black"/>
                </a:solidFill>
                <a:latin typeface="Aptos" panose="020B0004020202020204" pitchFamily="34" charset="0"/>
                <a:ea typeface="+mn-ea"/>
                <a:cs typeface="+mn-cs"/>
              </a:rPr>
              <a:t>time lags </a:t>
            </a:r>
            <a:r>
              <a:rPr lang="en-GB" sz="1200" kern="1200" dirty="0">
                <a:solidFill>
                  <a:prstClr val="black"/>
                </a:solidFill>
                <a:latin typeface="Aptos" panose="020B0004020202020204" pitchFamily="34" charset="0"/>
                <a:ea typeface="+mn-ea"/>
                <a:cs typeface="+mn-cs"/>
              </a:rPr>
              <a:t>between planktonic presence and blade settlement of epibionts</a:t>
            </a:r>
          </a:p>
        </p:txBody>
      </p:sp>
      <p:sp>
        <p:nvSpPr>
          <p:cNvPr id="1057" name="TextBox 1056">
            <a:extLst>
              <a:ext uri="{FF2B5EF4-FFF2-40B4-BE49-F238E27FC236}">
                <a16:creationId xmlns:a16="http://schemas.microsoft.com/office/drawing/2014/main" id="{3C0CEF51-F9FA-DC2D-01AF-F024EEA25B56}"/>
              </a:ext>
            </a:extLst>
          </p:cNvPr>
          <p:cNvSpPr txBox="1"/>
          <p:nvPr/>
        </p:nvSpPr>
        <p:spPr>
          <a:xfrm>
            <a:off x="6077954" y="4109874"/>
            <a:ext cx="1777923" cy="646331"/>
          </a:xfrm>
          <a:prstGeom prst="rect">
            <a:avLst/>
          </a:prstGeom>
          <a:noFill/>
        </p:spPr>
        <p:txBody>
          <a:bodyPr wrap="square" rtlCol="0">
            <a:spAutoFit/>
          </a:bodyPr>
          <a:lstStyle/>
          <a:p>
            <a:pPr algn="ctr" defTabSz="685836">
              <a:buClrTx/>
            </a:pPr>
            <a:r>
              <a:rPr lang="en-GB" sz="1200" kern="1200" dirty="0">
                <a:solidFill>
                  <a:prstClr val="black"/>
                </a:solidFill>
                <a:latin typeface="Aptos" panose="020B0004020202020204" pitchFamily="34" charset="0"/>
                <a:ea typeface="+mn-ea"/>
                <a:cs typeface="+mn-cs"/>
              </a:rPr>
              <a:t>Test </a:t>
            </a:r>
            <a:r>
              <a:rPr lang="en-GB" sz="1200" b="1" kern="1200" dirty="0">
                <a:solidFill>
                  <a:prstClr val="black"/>
                </a:solidFill>
                <a:latin typeface="Aptos" panose="020B0004020202020204" pitchFamily="34" charset="0"/>
                <a:ea typeface="+mn-ea"/>
                <a:cs typeface="+mn-cs"/>
              </a:rPr>
              <a:t>depth effects </a:t>
            </a:r>
            <a:r>
              <a:rPr lang="en-GB" sz="1200" kern="1200" dirty="0">
                <a:solidFill>
                  <a:prstClr val="black"/>
                </a:solidFill>
                <a:latin typeface="Aptos" panose="020B0004020202020204" pitchFamily="34" charset="0"/>
                <a:ea typeface="+mn-ea"/>
                <a:cs typeface="+mn-cs"/>
              </a:rPr>
              <a:t>on epibiont distribution on seaweed blades</a:t>
            </a:r>
          </a:p>
        </p:txBody>
      </p:sp>
      <p:sp>
        <p:nvSpPr>
          <p:cNvPr id="17" name="TextBox 16">
            <a:extLst>
              <a:ext uri="{FF2B5EF4-FFF2-40B4-BE49-F238E27FC236}">
                <a16:creationId xmlns:a16="http://schemas.microsoft.com/office/drawing/2014/main" id="{B9AFC6E2-2A61-AB22-E4F5-DD8A5B32AFC3}"/>
              </a:ext>
            </a:extLst>
          </p:cNvPr>
          <p:cNvSpPr txBox="1"/>
          <p:nvPr/>
        </p:nvSpPr>
        <p:spPr>
          <a:xfrm flipH="1">
            <a:off x="1116521" y="689328"/>
            <a:ext cx="905563"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Jun 21</a:t>
            </a:r>
          </a:p>
        </p:txBody>
      </p:sp>
      <p:sp>
        <p:nvSpPr>
          <p:cNvPr id="40" name="TextBox 39">
            <a:extLst>
              <a:ext uri="{FF2B5EF4-FFF2-40B4-BE49-F238E27FC236}">
                <a16:creationId xmlns:a16="http://schemas.microsoft.com/office/drawing/2014/main" id="{2621BEBF-D6B6-57AC-F5D0-D911DF9E12D9}"/>
              </a:ext>
            </a:extLst>
          </p:cNvPr>
          <p:cNvSpPr txBox="1"/>
          <p:nvPr/>
        </p:nvSpPr>
        <p:spPr>
          <a:xfrm flipH="1">
            <a:off x="7084166" y="706329"/>
            <a:ext cx="867857"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July 22</a:t>
            </a:r>
          </a:p>
        </p:txBody>
      </p:sp>
      <p:grpSp>
        <p:nvGrpSpPr>
          <p:cNvPr id="42" name="Group 41">
            <a:extLst>
              <a:ext uri="{FF2B5EF4-FFF2-40B4-BE49-F238E27FC236}">
                <a16:creationId xmlns:a16="http://schemas.microsoft.com/office/drawing/2014/main" id="{4F456BBA-59A9-9051-13D0-11923F2DC2CB}"/>
              </a:ext>
            </a:extLst>
          </p:cNvPr>
          <p:cNvGrpSpPr/>
          <p:nvPr/>
        </p:nvGrpSpPr>
        <p:grpSpPr>
          <a:xfrm rot="10800000" flipH="1">
            <a:off x="1470551" y="934642"/>
            <a:ext cx="6020224" cy="184352"/>
            <a:chOff x="698090" y="1877963"/>
            <a:chExt cx="10968531" cy="245803"/>
          </a:xfrm>
        </p:grpSpPr>
        <p:cxnSp>
          <p:nvCxnSpPr>
            <p:cNvPr id="67" name="Straight Connector 66">
              <a:extLst>
                <a:ext uri="{FF2B5EF4-FFF2-40B4-BE49-F238E27FC236}">
                  <a16:creationId xmlns:a16="http://schemas.microsoft.com/office/drawing/2014/main" id="{3EEEA0C4-75B4-8D22-967A-59B99197A7FB}"/>
                </a:ext>
              </a:extLst>
            </p:cNvPr>
            <p:cNvCxnSpPr>
              <a:cxnSpLocks/>
            </p:cNvCxnSpPr>
            <p:nvPr/>
          </p:nvCxnSpPr>
          <p:spPr>
            <a:xfrm>
              <a:off x="698090" y="2084438"/>
              <a:ext cx="1096853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A09A35-BC4B-2C35-3B76-83E6C89035B2}"/>
                </a:ext>
              </a:extLst>
            </p:cNvPr>
            <p:cNvCxnSpPr/>
            <p:nvPr/>
          </p:nvCxnSpPr>
          <p:spPr>
            <a:xfrm flipV="1">
              <a:off x="717141" y="1917289"/>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4E09C31-2A7A-B60A-BC68-C6BEA0838838}"/>
                </a:ext>
              </a:extLst>
            </p:cNvPr>
            <p:cNvCxnSpPr/>
            <p:nvPr/>
          </p:nvCxnSpPr>
          <p:spPr>
            <a:xfrm flipV="1">
              <a:off x="2178121" y="1895885"/>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062010-14E8-59A0-75E6-7C430FE30E73}"/>
                </a:ext>
              </a:extLst>
            </p:cNvPr>
            <p:cNvCxnSpPr/>
            <p:nvPr/>
          </p:nvCxnSpPr>
          <p:spPr>
            <a:xfrm flipV="1">
              <a:off x="3603527" y="1877963"/>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9576629-BAA3-D603-5A55-232E28C0016D}"/>
                </a:ext>
              </a:extLst>
            </p:cNvPr>
            <p:cNvCxnSpPr/>
            <p:nvPr/>
          </p:nvCxnSpPr>
          <p:spPr>
            <a:xfrm flipV="1">
              <a:off x="5001547" y="1909844"/>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01810FB-4270-D920-84E6-152E9DE4A048}"/>
                </a:ext>
              </a:extLst>
            </p:cNvPr>
            <p:cNvCxnSpPr/>
            <p:nvPr/>
          </p:nvCxnSpPr>
          <p:spPr>
            <a:xfrm flipV="1">
              <a:off x="6471113" y="1882443"/>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4348FB9-6110-3168-E94C-18B091A596A3}"/>
                </a:ext>
              </a:extLst>
            </p:cNvPr>
            <p:cNvCxnSpPr/>
            <p:nvPr/>
          </p:nvCxnSpPr>
          <p:spPr>
            <a:xfrm flipV="1">
              <a:off x="7779412" y="1898269"/>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376B23-9EE2-5662-04B5-0989B9688399}"/>
                </a:ext>
              </a:extLst>
            </p:cNvPr>
            <p:cNvCxnSpPr/>
            <p:nvPr/>
          </p:nvCxnSpPr>
          <p:spPr>
            <a:xfrm flipV="1">
              <a:off x="11657097" y="1913005"/>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EE824A-01F4-4C0D-F0B3-FE82699A2766}"/>
                </a:ext>
              </a:extLst>
            </p:cNvPr>
            <p:cNvCxnSpPr>
              <a:cxnSpLocks/>
            </p:cNvCxnSpPr>
            <p:nvPr/>
          </p:nvCxnSpPr>
          <p:spPr>
            <a:xfrm flipV="1">
              <a:off x="9188615" y="1904658"/>
              <a:ext cx="0" cy="20647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44" name="Graphic 43" descr="Seaweed outline">
            <a:extLst>
              <a:ext uri="{FF2B5EF4-FFF2-40B4-BE49-F238E27FC236}">
                <a16:creationId xmlns:a16="http://schemas.microsoft.com/office/drawing/2014/main" id="{BD907F2E-C792-CC3A-6721-ED5C9C6E72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2967517" y="1128996"/>
            <a:ext cx="198323" cy="312664"/>
          </a:xfrm>
          <a:prstGeom prst="rect">
            <a:avLst/>
          </a:prstGeom>
        </p:spPr>
      </p:pic>
      <p:pic>
        <p:nvPicPr>
          <p:cNvPr id="45" name="Graphic 44" descr="Seaweed outline">
            <a:extLst>
              <a:ext uri="{FF2B5EF4-FFF2-40B4-BE49-F238E27FC236}">
                <a16:creationId xmlns:a16="http://schemas.microsoft.com/office/drawing/2014/main" id="{06EEBB7D-7C48-A441-CBF1-5324723B61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3701121" y="1132575"/>
            <a:ext cx="250940" cy="395617"/>
          </a:xfrm>
          <a:prstGeom prst="rect">
            <a:avLst/>
          </a:prstGeom>
        </p:spPr>
      </p:pic>
      <p:pic>
        <p:nvPicPr>
          <p:cNvPr id="58" name="Graphic 57" descr="Seaweed outline">
            <a:extLst>
              <a:ext uri="{FF2B5EF4-FFF2-40B4-BE49-F238E27FC236}">
                <a16:creationId xmlns:a16="http://schemas.microsoft.com/office/drawing/2014/main" id="{38A0DB7F-064C-8746-C642-CBF239D10B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4523986" y="1126973"/>
            <a:ext cx="274437" cy="432660"/>
          </a:xfrm>
          <a:prstGeom prst="rect">
            <a:avLst/>
          </a:prstGeom>
        </p:spPr>
      </p:pic>
      <p:pic>
        <p:nvPicPr>
          <p:cNvPr id="59" name="Graphic 58" descr="Seaweed outline">
            <a:extLst>
              <a:ext uri="{FF2B5EF4-FFF2-40B4-BE49-F238E27FC236}">
                <a16:creationId xmlns:a16="http://schemas.microsoft.com/office/drawing/2014/main" id="{EE1061EB-58FF-C69B-B992-270292E7F0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5207778" y="1126975"/>
            <a:ext cx="328771" cy="518319"/>
          </a:xfrm>
          <a:prstGeom prst="rect">
            <a:avLst/>
          </a:prstGeom>
        </p:spPr>
      </p:pic>
      <p:pic>
        <p:nvPicPr>
          <p:cNvPr id="61" name="Graphic 60" descr="Seaweed outline">
            <a:extLst>
              <a:ext uri="{FF2B5EF4-FFF2-40B4-BE49-F238E27FC236}">
                <a16:creationId xmlns:a16="http://schemas.microsoft.com/office/drawing/2014/main" id="{32AB652F-FBFC-2C16-1AB0-43814E7C17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5921176" y="1136876"/>
            <a:ext cx="373058" cy="588140"/>
          </a:xfrm>
          <a:prstGeom prst="rect">
            <a:avLst/>
          </a:prstGeom>
        </p:spPr>
      </p:pic>
      <p:pic>
        <p:nvPicPr>
          <p:cNvPr id="62" name="Graphic 61" descr="Seaweed outline">
            <a:extLst>
              <a:ext uri="{FF2B5EF4-FFF2-40B4-BE49-F238E27FC236}">
                <a16:creationId xmlns:a16="http://schemas.microsoft.com/office/drawing/2014/main" id="{F78DB288-094B-D169-13B9-6F897DD828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6607105" y="1133468"/>
            <a:ext cx="429018" cy="676364"/>
          </a:xfrm>
          <a:prstGeom prst="rect">
            <a:avLst/>
          </a:prstGeom>
        </p:spPr>
      </p:pic>
      <p:pic>
        <p:nvPicPr>
          <p:cNvPr id="65" name="Graphic 64" descr="Seaweed outline">
            <a:extLst>
              <a:ext uri="{FF2B5EF4-FFF2-40B4-BE49-F238E27FC236}">
                <a16:creationId xmlns:a16="http://schemas.microsoft.com/office/drawing/2014/main" id="{785E7B9D-2009-0145-41D0-9074EE86E4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flipH="1">
            <a:off x="7272505" y="1129786"/>
            <a:ext cx="436549" cy="688236"/>
          </a:xfrm>
          <a:prstGeom prst="rect">
            <a:avLst/>
          </a:prstGeom>
        </p:spPr>
      </p:pic>
      <p:pic>
        <p:nvPicPr>
          <p:cNvPr id="66" name="Graphic 65" descr="Seaweed outline">
            <a:extLst>
              <a:ext uri="{FF2B5EF4-FFF2-40B4-BE49-F238E27FC236}">
                <a16:creationId xmlns:a16="http://schemas.microsoft.com/office/drawing/2014/main" id="{DFE58B11-0B20-FA1D-DDF7-A78EFCD4BB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flipH="1">
            <a:off x="1235677" y="1075370"/>
            <a:ext cx="480204" cy="757059"/>
          </a:xfrm>
          <a:prstGeom prst="rect">
            <a:avLst/>
          </a:prstGeom>
        </p:spPr>
      </p:pic>
      <p:sp>
        <p:nvSpPr>
          <p:cNvPr id="88" name="TextBox 87">
            <a:extLst>
              <a:ext uri="{FF2B5EF4-FFF2-40B4-BE49-F238E27FC236}">
                <a16:creationId xmlns:a16="http://schemas.microsoft.com/office/drawing/2014/main" id="{3174494E-4EBE-B1D5-1EDA-983C60EB5814}"/>
              </a:ext>
            </a:extLst>
          </p:cNvPr>
          <p:cNvSpPr txBox="1"/>
          <p:nvPr/>
        </p:nvSpPr>
        <p:spPr>
          <a:xfrm>
            <a:off x="6110907" y="2020110"/>
            <a:ext cx="1598144" cy="461665"/>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Blade epibionts – blade area coverage</a:t>
            </a:r>
          </a:p>
        </p:txBody>
      </p:sp>
      <p:pic>
        <p:nvPicPr>
          <p:cNvPr id="89" name="Graphic 88" descr="Microscope with solid fill">
            <a:extLst>
              <a:ext uri="{FF2B5EF4-FFF2-40B4-BE49-F238E27FC236}">
                <a16:creationId xmlns:a16="http://schemas.microsoft.com/office/drawing/2014/main" id="{353A6316-0C16-C906-294A-85B96DE79F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09151" y="2452363"/>
            <a:ext cx="647329" cy="647329"/>
          </a:xfrm>
          <a:prstGeom prst="rect">
            <a:avLst/>
          </a:prstGeom>
        </p:spPr>
      </p:pic>
      <p:sp>
        <p:nvSpPr>
          <p:cNvPr id="93" name="TextBox 92">
            <a:extLst>
              <a:ext uri="{FF2B5EF4-FFF2-40B4-BE49-F238E27FC236}">
                <a16:creationId xmlns:a16="http://schemas.microsoft.com/office/drawing/2014/main" id="{BF7DEDA7-32D8-37FB-D98B-D0BD088651CC}"/>
              </a:ext>
            </a:extLst>
          </p:cNvPr>
          <p:cNvSpPr txBox="1"/>
          <p:nvPr/>
        </p:nvSpPr>
        <p:spPr>
          <a:xfrm>
            <a:off x="1627359" y="3760850"/>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1</a:t>
            </a:r>
          </a:p>
        </p:txBody>
      </p:sp>
      <p:sp>
        <p:nvSpPr>
          <p:cNvPr id="94" name="TextBox 93">
            <a:extLst>
              <a:ext uri="{FF2B5EF4-FFF2-40B4-BE49-F238E27FC236}">
                <a16:creationId xmlns:a16="http://schemas.microsoft.com/office/drawing/2014/main" id="{A8A8532D-44A3-EAF3-2EBC-9F9FCBBEFF05}"/>
              </a:ext>
            </a:extLst>
          </p:cNvPr>
          <p:cNvSpPr txBox="1"/>
          <p:nvPr/>
        </p:nvSpPr>
        <p:spPr>
          <a:xfrm>
            <a:off x="4164892" y="3760850"/>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2</a:t>
            </a:r>
          </a:p>
        </p:txBody>
      </p:sp>
      <p:sp>
        <p:nvSpPr>
          <p:cNvPr id="96" name="TextBox 95">
            <a:extLst>
              <a:ext uri="{FF2B5EF4-FFF2-40B4-BE49-F238E27FC236}">
                <a16:creationId xmlns:a16="http://schemas.microsoft.com/office/drawing/2014/main" id="{1B7C773F-004C-68FA-0580-640D2ABEDB76}"/>
              </a:ext>
            </a:extLst>
          </p:cNvPr>
          <p:cNvSpPr txBox="1"/>
          <p:nvPr/>
        </p:nvSpPr>
        <p:spPr>
          <a:xfrm>
            <a:off x="6455075" y="3751666"/>
            <a:ext cx="1162090" cy="300082"/>
          </a:xfrm>
          <a:prstGeom prst="rect">
            <a:avLst/>
          </a:prstGeom>
          <a:noFill/>
        </p:spPr>
        <p:txBody>
          <a:bodyPr wrap="square" rtlCol="0">
            <a:spAutoFit/>
          </a:bodyPr>
          <a:lstStyle/>
          <a:p>
            <a:pPr defTabSz="685836">
              <a:buClrTx/>
            </a:pPr>
            <a:r>
              <a:rPr lang="en-GB" sz="1350" kern="1200" dirty="0">
                <a:solidFill>
                  <a:prstClr val="black"/>
                </a:solidFill>
                <a:latin typeface="Aptos" panose="020B0004020202020204" pitchFamily="34" charset="0"/>
                <a:ea typeface="+mn-ea"/>
                <a:cs typeface="+mn-cs"/>
              </a:rPr>
              <a:t>Objective 3</a:t>
            </a:r>
          </a:p>
        </p:txBody>
      </p:sp>
      <p:cxnSp>
        <p:nvCxnSpPr>
          <p:cNvPr id="5" name="Straight Connector 4">
            <a:extLst>
              <a:ext uri="{FF2B5EF4-FFF2-40B4-BE49-F238E27FC236}">
                <a16:creationId xmlns:a16="http://schemas.microsoft.com/office/drawing/2014/main" id="{2C7A46FD-4429-A980-363D-62E11C17CE2E}"/>
              </a:ext>
            </a:extLst>
          </p:cNvPr>
          <p:cNvCxnSpPr/>
          <p:nvPr/>
        </p:nvCxnSpPr>
        <p:spPr>
          <a:xfrm rot="10800000" flipH="1" flipV="1">
            <a:off x="6810455" y="928983"/>
            <a:ext cx="0" cy="15485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0031593-A3BF-9602-D355-6E765B4AB3FB}"/>
              </a:ext>
            </a:extLst>
          </p:cNvPr>
          <p:cNvGrpSpPr/>
          <p:nvPr/>
        </p:nvGrpSpPr>
        <p:grpSpPr>
          <a:xfrm>
            <a:off x="1270507" y="1964018"/>
            <a:ext cx="2086781" cy="1206423"/>
            <a:chOff x="252835" y="2792862"/>
            <a:chExt cx="2782376" cy="1608564"/>
          </a:xfrm>
        </p:grpSpPr>
        <p:grpSp>
          <p:nvGrpSpPr>
            <p:cNvPr id="1027" name="Group 1026">
              <a:extLst>
                <a:ext uri="{FF2B5EF4-FFF2-40B4-BE49-F238E27FC236}">
                  <a16:creationId xmlns:a16="http://schemas.microsoft.com/office/drawing/2014/main" id="{466625A7-57D0-3B93-E129-C2A73FC1C7B6}"/>
                </a:ext>
              </a:extLst>
            </p:cNvPr>
            <p:cNvGrpSpPr/>
            <p:nvPr/>
          </p:nvGrpSpPr>
          <p:grpSpPr>
            <a:xfrm>
              <a:off x="252835" y="2792862"/>
              <a:ext cx="2782376" cy="1608564"/>
              <a:chOff x="1160570" y="2762953"/>
              <a:chExt cx="2782376" cy="1588235"/>
            </a:xfrm>
          </p:grpSpPr>
          <p:sp>
            <p:nvSpPr>
              <p:cNvPr id="1028" name="Rectangle: Rounded Corners 1027">
                <a:extLst>
                  <a:ext uri="{FF2B5EF4-FFF2-40B4-BE49-F238E27FC236}">
                    <a16:creationId xmlns:a16="http://schemas.microsoft.com/office/drawing/2014/main" id="{01CAEB8E-5A97-B51F-B42B-45C71783E8D6}"/>
                  </a:ext>
                </a:extLst>
              </p:cNvPr>
              <p:cNvSpPr/>
              <p:nvPr/>
            </p:nvSpPr>
            <p:spPr>
              <a:xfrm>
                <a:off x="1177753" y="2762953"/>
                <a:ext cx="2765193" cy="1588235"/>
              </a:xfrm>
              <a:prstGeom prst="round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214319" indent="-214319" defTabSz="342910">
                  <a:buClrTx/>
                  <a:buFont typeface="Wingdings" panose="05000000000000000000" pitchFamily="2" charset="2"/>
                  <a:buChar char="ü"/>
                </a:pPr>
                <a:endParaRPr lang="en-GB" sz="1200" b="1" kern="1200" dirty="0">
                  <a:solidFill>
                    <a:prstClr val="black"/>
                  </a:solidFill>
                  <a:latin typeface="Aptos" panose="020B0004020202020204" pitchFamily="34" charset="0"/>
                </a:endParaRPr>
              </a:p>
            </p:txBody>
          </p:sp>
          <p:grpSp>
            <p:nvGrpSpPr>
              <p:cNvPr id="1029" name="Group 1028">
                <a:extLst>
                  <a:ext uri="{FF2B5EF4-FFF2-40B4-BE49-F238E27FC236}">
                    <a16:creationId xmlns:a16="http://schemas.microsoft.com/office/drawing/2014/main" id="{F13C06B9-CF70-1897-622B-A446C590F052}"/>
                  </a:ext>
                </a:extLst>
              </p:cNvPr>
              <p:cNvGrpSpPr/>
              <p:nvPr/>
            </p:nvGrpSpPr>
            <p:grpSpPr>
              <a:xfrm>
                <a:off x="1628243" y="2856536"/>
                <a:ext cx="2202694" cy="1451151"/>
                <a:chOff x="1628243" y="2856536"/>
                <a:chExt cx="2202694" cy="1451151"/>
              </a:xfrm>
            </p:grpSpPr>
            <p:sp>
              <p:nvSpPr>
                <p:cNvPr id="1032" name="Oval 1031">
                  <a:extLst>
                    <a:ext uri="{FF2B5EF4-FFF2-40B4-BE49-F238E27FC236}">
                      <a16:creationId xmlns:a16="http://schemas.microsoft.com/office/drawing/2014/main" id="{29BBF54E-7B66-7C99-13A1-C6EA365691C8}"/>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sp>
              <p:nvSpPr>
                <p:cNvPr id="1036" name="Oval 1035">
                  <a:extLst>
                    <a:ext uri="{FF2B5EF4-FFF2-40B4-BE49-F238E27FC236}">
                      <a16:creationId xmlns:a16="http://schemas.microsoft.com/office/drawing/2014/main" id="{86143036-B092-536B-F7C8-13D86A82D836}"/>
                    </a:ext>
                  </a:extLst>
                </p:cNvPr>
                <p:cNvSpPr/>
                <p:nvPr/>
              </p:nvSpPr>
              <p:spPr>
                <a:xfrm>
                  <a:off x="1628243" y="366732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cxnSp>
              <p:nvCxnSpPr>
                <p:cNvPr id="1034" name="Straight Connector 1033">
                  <a:extLst>
                    <a:ext uri="{FF2B5EF4-FFF2-40B4-BE49-F238E27FC236}">
                      <a16:creationId xmlns:a16="http://schemas.microsoft.com/office/drawing/2014/main" id="{5395058A-272B-58F0-D828-A94E6A415B9E}"/>
                    </a:ext>
                  </a:extLst>
                </p:cNvPr>
                <p:cNvCxnSpPr>
                  <a:cxnSpLocks/>
                  <a:stCxn id="1036" idx="1"/>
                  <a:endCxn id="1032"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9437C222-F7BF-3851-D726-22E56B5885EE}"/>
                    </a:ext>
                  </a:extLst>
                </p:cNvPr>
                <p:cNvCxnSpPr>
                  <a:cxnSpLocks/>
                  <a:stCxn id="1036" idx="5"/>
                  <a:endCxn id="1032"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030" name="TextBox 1029">
                <a:extLst>
                  <a:ext uri="{FF2B5EF4-FFF2-40B4-BE49-F238E27FC236}">
                    <a16:creationId xmlns:a16="http://schemas.microsoft.com/office/drawing/2014/main" id="{5E93ABDB-3BA4-A500-2B3C-4608208B8795}"/>
                  </a:ext>
                </a:extLst>
              </p:cNvPr>
              <p:cNvSpPr txBox="1"/>
              <p:nvPr/>
            </p:nvSpPr>
            <p:spPr>
              <a:xfrm>
                <a:off x="1160570" y="2788830"/>
                <a:ext cx="1786374" cy="607774"/>
              </a:xfrm>
              <a:prstGeom prst="rect">
                <a:avLst/>
              </a:prstGeom>
              <a:noFill/>
            </p:spPr>
            <p:txBody>
              <a:bodyPr wrap="square" rtlCol="0">
                <a:spAutoFit/>
              </a:bodyPr>
              <a:lstStyle/>
              <a:p>
                <a:pPr defTabSz="342910">
                  <a:buClrTx/>
                </a:pPr>
                <a:r>
                  <a:rPr lang="en-GB" sz="1200" b="1" kern="1200" dirty="0">
                    <a:solidFill>
                      <a:prstClr val="black"/>
                    </a:solidFill>
                    <a:latin typeface="Aptos" panose="020B0004020202020204" pitchFamily="34" charset="0"/>
                    <a:ea typeface="+mn-ea"/>
                    <a:cs typeface="+mn-cs"/>
                  </a:rPr>
                  <a:t>Plankton ID via microscopy</a:t>
                </a:r>
              </a:p>
            </p:txBody>
          </p:sp>
        </p:grpSp>
        <p:pic>
          <p:nvPicPr>
            <p:cNvPr id="1043" name="Graphic 1042" descr="Microscope with solid fill">
              <a:extLst>
                <a:ext uri="{FF2B5EF4-FFF2-40B4-BE49-F238E27FC236}">
                  <a16:creationId xmlns:a16="http://schemas.microsoft.com/office/drawing/2014/main" id="{AB57B6F8-492D-4912-96F3-722CD84E8C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6582" y="3736533"/>
              <a:ext cx="599296" cy="599296"/>
            </a:xfrm>
            <a:prstGeom prst="rect">
              <a:avLst/>
            </a:prstGeom>
          </p:spPr>
        </p:pic>
        <p:pic>
          <p:nvPicPr>
            <p:cNvPr id="7" name="Picture 6">
              <a:extLst>
                <a:ext uri="{FF2B5EF4-FFF2-40B4-BE49-F238E27FC236}">
                  <a16:creationId xmlns:a16="http://schemas.microsoft.com/office/drawing/2014/main" id="{D504046D-FA5D-805D-2513-D76CFB01AEB2}"/>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4141" y1="50781" x2="44141" y2="50781"/>
                          <a14:foregroundMark x1="44141" y1="32422" x2="66309" y2="75586"/>
                        </a14:backgroundRemoval>
                      </a14:imgEffect>
                    </a14:imgLayer>
                  </a14:imgProps>
                </a:ext>
              </a:extLst>
            </a:blip>
            <a:stretch>
              <a:fillRect/>
            </a:stretch>
          </p:blipFill>
          <p:spPr>
            <a:xfrm>
              <a:off x="1598749" y="2957576"/>
              <a:ext cx="700165" cy="700165"/>
            </a:xfrm>
            <a:prstGeom prst="rect">
              <a:avLst/>
            </a:prstGeom>
          </p:spPr>
        </p:pic>
        <p:pic>
          <p:nvPicPr>
            <p:cNvPr id="12" name="Picture 11">
              <a:extLst>
                <a:ext uri="{FF2B5EF4-FFF2-40B4-BE49-F238E27FC236}">
                  <a16:creationId xmlns:a16="http://schemas.microsoft.com/office/drawing/2014/main" id="{088059FD-42E5-02E2-51D4-191DB8638BCC}"/>
                </a:ext>
              </a:extLst>
            </p:cNvPr>
            <p:cNvPicPr>
              <a:picLocks noChangeAspect="1"/>
            </p:cNvPicPr>
            <p:nvPr/>
          </p:nvPicPr>
          <p:blipFill>
            <a:blip r:embed="rId15"/>
            <a:stretch>
              <a:fillRect/>
            </a:stretch>
          </p:blipFill>
          <p:spPr>
            <a:xfrm>
              <a:off x="1948556" y="3599973"/>
              <a:ext cx="476478" cy="376111"/>
            </a:xfrm>
            <a:prstGeom prst="rect">
              <a:avLst/>
            </a:prstGeom>
          </p:spPr>
        </p:pic>
        <p:pic>
          <p:nvPicPr>
            <p:cNvPr id="14" name="Picture 13">
              <a:extLst>
                <a:ext uri="{FF2B5EF4-FFF2-40B4-BE49-F238E27FC236}">
                  <a16:creationId xmlns:a16="http://schemas.microsoft.com/office/drawing/2014/main" id="{AFA16396-D777-7F72-AD92-07F1F9675BCA}"/>
                </a:ext>
              </a:extLst>
            </p:cNvPr>
            <p:cNvPicPr>
              <a:picLocks noChangeAspect="1"/>
            </p:cNvPicPr>
            <p:nvPr/>
          </p:nvPicPr>
          <p:blipFill>
            <a:blip r:embed="rId16"/>
            <a:stretch>
              <a:fillRect/>
            </a:stretch>
          </p:blipFill>
          <p:spPr>
            <a:xfrm>
              <a:off x="2143105" y="3099371"/>
              <a:ext cx="596303" cy="680133"/>
            </a:xfrm>
            <a:prstGeom prst="rect">
              <a:avLst/>
            </a:prstGeom>
          </p:spPr>
        </p:pic>
      </p:grpSp>
      <p:sp>
        <p:nvSpPr>
          <p:cNvPr id="90" name="Cross 89">
            <a:extLst>
              <a:ext uri="{FF2B5EF4-FFF2-40B4-BE49-F238E27FC236}">
                <a16:creationId xmlns:a16="http://schemas.microsoft.com/office/drawing/2014/main" id="{C22F1F6D-828D-0344-7174-E6BCD89AB35C}"/>
              </a:ext>
            </a:extLst>
          </p:cNvPr>
          <p:cNvSpPr/>
          <p:nvPr/>
        </p:nvSpPr>
        <p:spPr>
          <a:xfrm>
            <a:off x="6824875" y="2643322"/>
            <a:ext cx="198664" cy="196766"/>
          </a:xfrm>
          <a:prstGeom prst="plus">
            <a:avLst>
              <a:gd name="adj" fmla="val 44399"/>
            </a:avLst>
          </a:prstGeom>
          <a:solidFill>
            <a:schemeClr val="tx1">
              <a:lumMod val="95000"/>
              <a:lumOff val="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a:solidFill>
                <a:prstClr val="white"/>
              </a:solidFill>
              <a:latin typeface="Aptos" panose="020B0004020202020204" pitchFamily="34" charset="0"/>
            </a:endParaRPr>
          </a:p>
        </p:txBody>
      </p:sp>
      <p:sp>
        <p:nvSpPr>
          <p:cNvPr id="18" name="TextBox 17">
            <a:extLst>
              <a:ext uri="{FF2B5EF4-FFF2-40B4-BE49-F238E27FC236}">
                <a16:creationId xmlns:a16="http://schemas.microsoft.com/office/drawing/2014/main" id="{6897D9AE-DB5C-771A-A470-FF6E33588FF6}"/>
              </a:ext>
            </a:extLst>
          </p:cNvPr>
          <p:cNvSpPr txBox="1"/>
          <p:nvPr/>
        </p:nvSpPr>
        <p:spPr>
          <a:xfrm flipH="1">
            <a:off x="1885948" y="697832"/>
            <a:ext cx="800194"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Sep 21</a:t>
            </a:r>
          </a:p>
        </p:txBody>
      </p:sp>
      <p:sp>
        <p:nvSpPr>
          <p:cNvPr id="20" name="TextBox 19">
            <a:extLst>
              <a:ext uri="{FF2B5EF4-FFF2-40B4-BE49-F238E27FC236}">
                <a16:creationId xmlns:a16="http://schemas.microsoft.com/office/drawing/2014/main" id="{0CC5CD8D-8C83-1876-6C54-BDFDCC8D91C7}"/>
              </a:ext>
            </a:extLst>
          </p:cNvPr>
          <p:cNvSpPr txBox="1"/>
          <p:nvPr/>
        </p:nvSpPr>
        <p:spPr>
          <a:xfrm flipH="1">
            <a:off x="5806456" y="698780"/>
            <a:ext cx="71078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May 22</a:t>
            </a:r>
          </a:p>
        </p:txBody>
      </p:sp>
      <p:sp>
        <p:nvSpPr>
          <p:cNvPr id="21" name="TextBox 20">
            <a:extLst>
              <a:ext uri="{FF2B5EF4-FFF2-40B4-BE49-F238E27FC236}">
                <a16:creationId xmlns:a16="http://schemas.microsoft.com/office/drawing/2014/main" id="{72698EE4-651F-3CB8-3209-4B84C7635DE8}"/>
              </a:ext>
            </a:extLst>
          </p:cNvPr>
          <p:cNvSpPr txBox="1"/>
          <p:nvPr/>
        </p:nvSpPr>
        <p:spPr>
          <a:xfrm flipH="1">
            <a:off x="4913791" y="697831"/>
            <a:ext cx="92716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April 22</a:t>
            </a:r>
          </a:p>
        </p:txBody>
      </p:sp>
      <p:sp>
        <p:nvSpPr>
          <p:cNvPr id="22" name="TextBox 21">
            <a:extLst>
              <a:ext uri="{FF2B5EF4-FFF2-40B4-BE49-F238E27FC236}">
                <a16:creationId xmlns:a16="http://schemas.microsoft.com/office/drawing/2014/main" id="{64FB943E-C5AE-E745-6D97-9B5FCEC7A7FE}"/>
              </a:ext>
            </a:extLst>
          </p:cNvPr>
          <p:cNvSpPr txBox="1"/>
          <p:nvPr/>
        </p:nvSpPr>
        <p:spPr>
          <a:xfrm flipH="1">
            <a:off x="4291756" y="699616"/>
            <a:ext cx="726577"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Mar 22</a:t>
            </a:r>
          </a:p>
        </p:txBody>
      </p:sp>
      <p:sp>
        <p:nvSpPr>
          <p:cNvPr id="23" name="TextBox 22">
            <a:extLst>
              <a:ext uri="{FF2B5EF4-FFF2-40B4-BE49-F238E27FC236}">
                <a16:creationId xmlns:a16="http://schemas.microsoft.com/office/drawing/2014/main" id="{A39858ED-8521-6634-331A-7B59521D532A}"/>
              </a:ext>
            </a:extLst>
          </p:cNvPr>
          <p:cNvSpPr txBox="1"/>
          <p:nvPr/>
        </p:nvSpPr>
        <p:spPr>
          <a:xfrm flipH="1">
            <a:off x="3499576" y="695191"/>
            <a:ext cx="696033"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Jan 21</a:t>
            </a:r>
          </a:p>
        </p:txBody>
      </p:sp>
      <p:sp>
        <p:nvSpPr>
          <p:cNvPr id="24" name="TextBox 23">
            <a:extLst>
              <a:ext uri="{FF2B5EF4-FFF2-40B4-BE49-F238E27FC236}">
                <a16:creationId xmlns:a16="http://schemas.microsoft.com/office/drawing/2014/main" id="{A1D901DC-6437-654C-0311-E8011308932E}"/>
              </a:ext>
            </a:extLst>
          </p:cNvPr>
          <p:cNvSpPr txBox="1"/>
          <p:nvPr/>
        </p:nvSpPr>
        <p:spPr>
          <a:xfrm flipH="1">
            <a:off x="2707233" y="695194"/>
            <a:ext cx="722569"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Nov 21</a:t>
            </a:r>
          </a:p>
        </p:txBody>
      </p:sp>
      <p:sp>
        <p:nvSpPr>
          <p:cNvPr id="25" name="TextBox 24">
            <a:extLst>
              <a:ext uri="{FF2B5EF4-FFF2-40B4-BE49-F238E27FC236}">
                <a16:creationId xmlns:a16="http://schemas.microsoft.com/office/drawing/2014/main" id="{CFB54BF6-E42F-B362-0C2F-FF5EB44818F9}"/>
              </a:ext>
            </a:extLst>
          </p:cNvPr>
          <p:cNvSpPr txBox="1"/>
          <p:nvPr/>
        </p:nvSpPr>
        <p:spPr>
          <a:xfrm flipH="1">
            <a:off x="6353967" y="706329"/>
            <a:ext cx="904086" cy="300082"/>
          </a:xfrm>
          <a:prstGeom prst="rect">
            <a:avLst/>
          </a:prstGeom>
          <a:noFill/>
        </p:spPr>
        <p:txBody>
          <a:bodyPr wrap="square" rtlCol="0">
            <a:spAutoFit/>
          </a:bodyPr>
          <a:lstStyle/>
          <a:p>
            <a:pPr algn="ctr" defTabSz="685836">
              <a:buClrTx/>
            </a:pPr>
            <a:r>
              <a:rPr lang="en-GB" sz="1350" kern="1200" dirty="0">
                <a:solidFill>
                  <a:prstClr val="black"/>
                </a:solidFill>
                <a:latin typeface="Aptos" panose="020B0004020202020204" pitchFamily="34" charset="0"/>
                <a:ea typeface="+mn-ea"/>
                <a:cs typeface="+mn-cs"/>
              </a:rPr>
              <a:t>Jun 22</a:t>
            </a:r>
          </a:p>
        </p:txBody>
      </p:sp>
      <p:sp>
        <p:nvSpPr>
          <p:cNvPr id="30" name="AutoShape 7" descr="Generated image">
            <a:extLst>
              <a:ext uri="{FF2B5EF4-FFF2-40B4-BE49-F238E27FC236}">
                <a16:creationId xmlns:a16="http://schemas.microsoft.com/office/drawing/2014/main" id="{EE1E0C89-7ABC-A328-650F-D6EA0D59413A}"/>
              </a:ext>
            </a:extLst>
          </p:cNvPr>
          <p:cNvSpPr>
            <a:spLocks noChangeAspect="1" noChangeArrowheads="1"/>
          </p:cNvSpPr>
          <p:nvPr/>
        </p:nvSpPr>
        <p:spPr bwMode="auto">
          <a:xfrm>
            <a:off x="4457704" y="2457454"/>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79" tIns="34290" rIns="68579" bIns="34290" numCol="1" anchor="t" anchorCtr="0" compatLnSpc="1">
            <a:prstTxWarp prst="textNoShape">
              <a:avLst/>
            </a:prstTxWarp>
          </a:bodyPr>
          <a:lstStyle/>
          <a:p>
            <a:pPr defTabSz="685836">
              <a:buClrTx/>
            </a:pPr>
            <a:endParaRPr lang="en-GB" sz="1350" kern="1200">
              <a:solidFill>
                <a:prstClr val="black"/>
              </a:solidFill>
              <a:latin typeface="Calibri" panose="020F0502020204030204"/>
              <a:ea typeface="+mn-ea"/>
              <a:cs typeface="+mn-cs"/>
            </a:endParaRPr>
          </a:p>
        </p:txBody>
      </p:sp>
      <p:pic>
        <p:nvPicPr>
          <p:cNvPr id="101" name="Picture 100" descr="A dna and magnifying glass&#10;&#10;AI-generated content may be incorrect.">
            <a:extLst>
              <a:ext uri="{FF2B5EF4-FFF2-40B4-BE49-F238E27FC236}">
                <a16:creationId xmlns:a16="http://schemas.microsoft.com/office/drawing/2014/main" id="{D3A07F72-ECB3-7295-27B0-93CF5FFAF676}"/>
              </a:ext>
            </a:extLst>
          </p:cNvPr>
          <p:cNvPicPr>
            <a:picLocks noChangeAspect="1"/>
          </p:cNvPicPr>
          <p:nvPr/>
        </p:nvPicPr>
        <p:blipFill>
          <a:blip r:embed="rId17">
            <a:extLst>
              <a:ext uri="{28A0092B-C50C-407E-A947-70E740481C1C}">
                <a14:useLocalDpi xmlns:a14="http://schemas.microsoft.com/office/drawing/2010/main" val="0"/>
              </a:ext>
            </a:extLst>
          </a:blip>
          <a:srcRect l="9118" r="2892"/>
          <a:stretch/>
        </p:blipFill>
        <p:spPr>
          <a:xfrm>
            <a:off x="7229638" y="2467319"/>
            <a:ext cx="552710" cy="587893"/>
          </a:xfrm>
          <a:prstGeom prst="rect">
            <a:avLst/>
          </a:prstGeom>
        </p:spPr>
      </p:pic>
      <p:sp>
        <p:nvSpPr>
          <p:cNvPr id="103" name="TextBox 102">
            <a:extLst>
              <a:ext uri="{FF2B5EF4-FFF2-40B4-BE49-F238E27FC236}">
                <a16:creationId xmlns:a16="http://schemas.microsoft.com/office/drawing/2014/main" id="{66F34523-0EEA-1AC8-D080-8C6EE6337E19}"/>
              </a:ext>
            </a:extLst>
          </p:cNvPr>
          <p:cNvSpPr txBox="1"/>
          <p:nvPr/>
        </p:nvSpPr>
        <p:spPr>
          <a:xfrm>
            <a:off x="2700050" y="4882"/>
            <a:ext cx="3864892" cy="300082"/>
          </a:xfrm>
          <a:prstGeom prst="rect">
            <a:avLst/>
          </a:prstGeom>
          <a:noFill/>
        </p:spPr>
        <p:txBody>
          <a:bodyPr wrap="square" rtlCol="0">
            <a:spAutoFit/>
          </a:bodyPr>
          <a:lstStyle/>
          <a:p>
            <a:pPr defTabSz="685836">
              <a:buClrTx/>
            </a:pPr>
            <a:r>
              <a:rPr lang="en-GB" sz="1350" kern="1200" dirty="0">
                <a:solidFill>
                  <a:prstClr val="black"/>
                </a:solidFill>
                <a:latin typeface="Calibri" panose="020F0502020204030204"/>
                <a:ea typeface="+mn-ea"/>
                <a:cs typeface="+mn-cs"/>
              </a:rPr>
              <a:t>Precursor. Isle of Skye – </a:t>
            </a:r>
            <a:r>
              <a:rPr lang="en-GB" sz="1350" kern="1200" dirty="0" err="1">
                <a:solidFill>
                  <a:prstClr val="black"/>
                </a:solidFill>
                <a:latin typeface="Calibri" panose="020F0502020204030204"/>
                <a:ea typeface="+mn-ea"/>
                <a:cs typeface="+mn-cs"/>
              </a:rPr>
              <a:t>Kelpcrofters</a:t>
            </a:r>
            <a:r>
              <a:rPr lang="en-GB" sz="1350" kern="1200" dirty="0">
                <a:solidFill>
                  <a:prstClr val="black"/>
                </a:solidFill>
                <a:latin typeface="Calibri" panose="020F0502020204030204"/>
                <a:ea typeface="+mn-ea"/>
                <a:cs typeface="+mn-cs"/>
              </a:rPr>
              <a:t> Seaweed Farm</a:t>
            </a:r>
          </a:p>
        </p:txBody>
      </p:sp>
    </p:spTree>
    <p:extLst>
      <p:ext uri="{BB962C8B-B14F-4D97-AF65-F5344CB8AC3E}">
        <p14:creationId xmlns:p14="http://schemas.microsoft.com/office/powerpoint/2010/main" val="104706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generated image&#10;&#10;AI-generated content may be incorrect.">
            <a:extLst>
              <a:ext uri="{FF2B5EF4-FFF2-40B4-BE49-F238E27FC236}">
                <a16:creationId xmlns:a16="http://schemas.microsoft.com/office/drawing/2014/main" id="{9263323C-5728-1080-2D46-F009AF6715B3}"/>
              </a:ext>
            </a:extLst>
          </p:cNvPr>
          <p:cNvPicPr>
            <a:picLocks noChangeAspect="1"/>
          </p:cNvPicPr>
          <p:nvPr/>
        </p:nvPicPr>
        <p:blipFill>
          <a:blip r:embed="rId3"/>
          <a:stretch>
            <a:fillRect/>
          </a:stretch>
        </p:blipFill>
        <p:spPr>
          <a:xfrm>
            <a:off x="1730045" y="547265"/>
            <a:ext cx="7325244" cy="4526640"/>
          </a:xfrm>
          <a:prstGeom prst="rect">
            <a:avLst/>
          </a:prstGeom>
        </p:spPr>
      </p:pic>
      <p:pic>
        <p:nvPicPr>
          <p:cNvPr id="11" name="Picture 10">
            <a:extLst>
              <a:ext uri="{FF2B5EF4-FFF2-40B4-BE49-F238E27FC236}">
                <a16:creationId xmlns:a16="http://schemas.microsoft.com/office/drawing/2014/main" id="{CFC3C52B-F94B-8F0B-5F02-C7DA05B85A5E}"/>
              </a:ext>
            </a:extLst>
          </p:cNvPr>
          <p:cNvPicPr>
            <a:picLocks noChangeAspect="1"/>
          </p:cNvPicPr>
          <p:nvPr/>
        </p:nvPicPr>
        <p:blipFill>
          <a:blip r:embed="rId4"/>
          <a:srcRect l="4988" t="4186" r="9215" b="9519"/>
          <a:stretch/>
        </p:blipFill>
        <p:spPr>
          <a:xfrm>
            <a:off x="204716" y="1808326"/>
            <a:ext cx="1360091" cy="1368000"/>
          </a:xfrm>
          <a:prstGeom prst="rect">
            <a:avLst/>
          </a:prstGeom>
        </p:spPr>
      </p:pic>
      <p:sp>
        <p:nvSpPr>
          <p:cNvPr id="12" name="TextBox 11">
            <a:extLst>
              <a:ext uri="{FF2B5EF4-FFF2-40B4-BE49-F238E27FC236}">
                <a16:creationId xmlns:a16="http://schemas.microsoft.com/office/drawing/2014/main" id="{827889BE-76B9-DB96-2D34-C16F00FB1CDC}"/>
              </a:ext>
            </a:extLst>
          </p:cNvPr>
          <p:cNvSpPr txBox="1"/>
          <p:nvPr/>
        </p:nvSpPr>
        <p:spPr>
          <a:xfrm>
            <a:off x="204716" y="69595"/>
            <a:ext cx="7451677" cy="523220"/>
          </a:xfrm>
          <a:prstGeom prst="rect">
            <a:avLst/>
          </a:prstGeom>
          <a:noFill/>
        </p:spPr>
        <p:txBody>
          <a:bodyPr wrap="square" rtlCol="0">
            <a:spAutoFit/>
          </a:bodyPr>
          <a:lstStyle/>
          <a:p>
            <a:r>
              <a:rPr lang="en-GB" sz="1400" kern="1200" dirty="0">
                <a:solidFill>
                  <a:schemeClr val="bg1"/>
                </a:solidFill>
                <a:latin typeface="Aptos" panose="020B0004020202020204" pitchFamily="34" charset="0"/>
                <a:ea typeface="+mn-ea"/>
                <a:cs typeface="+mn-cs"/>
              </a:rPr>
              <a:t>Assess </a:t>
            </a:r>
            <a:r>
              <a:rPr lang="en-GB" sz="1400" b="1" kern="1200" dirty="0">
                <a:solidFill>
                  <a:schemeClr val="bg1"/>
                </a:solidFill>
                <a:latin typeface="Aptos" panose="020B0004020202020204" pitchFamily="34" charset="0"/>
                <a:ea typeface="+mn-ea"/>
                <a:cs typeface="+mn-cs"/>
              </a:rPr>
              <a:t>time lags </a:t>
            </a:r>
            <a:r>
              <a:rPr lang="en-GB" sz="1400" kern="1200" dirty="0">
                <a:solidFill>
                  <a:schemeClr val="bg1"/>
                </a:solidFill>
                <a:latin typeface="Aptos" panose="020B0004020202020204" pitchFamily="34" charset="0"/>
                <a:ea typeface="+mn-ea"/>
                <a:cs typeface="+mn-cs"/>
              </a:rPr>
              <a:t>between planktonic presence and blade settlement of epibionts</a:t>
            </a:r>
          </a:p>
          <a:p>
            <a:endParaRPr lang="en-GB" dirty="0"/>
          </a:p>
        </p:txBody>
      </p:sp>
      <p:pic>
        <p:nvPicPr>
          <p:cNvPr id="15" name="Picture 14" descr="Close-up of a fish on the ground&#10;&#10;Description automatically generated">
            <a:extLst>
              <a:ext uri="{FF2B5EF4-FFF2-40B4-BE49-F238E27FC236}">
                <a16:creationId xmlns:a16="http://schemas.microsoft.com/office/drawing/2014/main" id="{583AD7CB-AB7B-DCBA-FC84-C295C77D9A6F}"/>
              </a:ext>
            </a:extLst>
          </p:cNvPr>
          <p:cNvPicPr>
            <a:picLocks noChangeAspect="1"/>
          </p:cNvPicPr>
          <p:nvPr/>
        </p:nvPicPr>
        <p:blipFill>
          <a:blip r:embed="rId5"/>
          <a:srcRect l="31042" r="12708"/>
          <a:stretch/>
        </p:blipFill>
        <p:spPr>
          <a:xfrm>
            <a:off x="204716" y="3237200"/>
            <a:ext cx="1368920" cy="1368920"/>
          </a:xfrm>
          <a:prstGeom prst="rect">
            <a:avLst/>
          </a:prstGeom>
        </p:spPr>
      </p:pic>
      <p:grpSp>
        <p:nvGrpSpPr>
          <p:cNvPr id="18" name="Group 17">
            <a:extLst>
              <a:ext uri="{FF2B5EF4-FFF2-40B4-BE49-F238E27FC236}">
                <a16:creationId xmlns:a16="http://schemas.microsoft.com/office/drawing/2014/main" id="{BB4BBA33-DE6F-9ABA-C6CC-5463CE33FEC5}"/>
              </a:ext>
            </a:extLst>
          </p:cNvPr>
          <p:cNvGrpSpPr/>
          <p:nvPr/>
        </p:nvGrpSpPr>
        <p:grpSpPr>
          <a:xfrm>
            <a:off x="312816" y="724595"/>
            <a:ext cx="1251991" cy="983501"/>
            <a:chOff x="1628243" y="2856536"/>
            <a:chExt cx="2202694" cy="1451151"/>
          </a:xfrm>
        </p:grpSpPr>
        <p:sp>
          <p:nvSpPr>
            <p:cNvPr id="20" name="Oval 19">
              <a:extLst>
                <a:ext uri="{FF2B5EF4-FFF2-40B4-BE49-F238E27FC236}">
                  <a16:creationId xmlns:a16="http://schemas.microsoft.com/office/drawing/2014/main" id="{57A2FDFA-E074-50A2-CD28-713D4223F322}"/>
                </a:ext>
              </a:extLst>
            </p:cNvPr>
            <p:cNvSpPr/>
            <p:nvPr/>
          </p:nvSpPr>
          <p:spPr>
            <a:xfrm>
              <a:off x="2540719" y="2856536"/>
              <a:ext cx="1290218" cy="1194276"/>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grpSp>
          <p:nvGrpSpPr>
            <p:cNvPr id="21" name="Group 20">
              <a:extLst>
                <a:ext uri="{FF2B5EF4-FFF2-40B4-BE49-F238E27FC236}">
                  <a16:creationId xmlns:a16="http://schemas.microsoft.com/office/drawing/2014/main" id="{EA372156-E52E-0CBA-01CF-69C1705C5EA6}"/>
                </a:ext>
              </a:extLst>
            </p:cNvPr>
            <p:cNvGrpSpPr/>
            <p:nvPr/>
          </p:nvGrpSpPr>
          <p:grpSpPr>
            <a:xfrm>
              <a:off x="2592355" y="2962833"/>
              <a:ext cx="1191602" cy="1054986"/>
              <a:chOff x="2335858" y="3116908"/>
              <a:chExt cx="1191602" cy="1054986"/>
            </a:xfrm>
          </p:grpSpPr>
          <p:pic>
            <p:nvPicPr>
              <p:cNvPr id="27" name="Graphic 26" descr="DNA with solid fill">
                <a:extLst>
                  <a:ext uri="{FF2B5EF4-FFF2-40B4-BE49-F238E27FC236}">
                    <a16:creationId xmlns:a16="http://schemas.microsoft.com/office/drawing/2014/main" id="{7927A153-83DD-5B14-2534-853ED6E90B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457046">
                <a:off x="2482858" y="2969908"/>
                <a:ext cx="501656" cy="795656"/>
              </a:xfrm>
              <a:prstGeom prst="rect">
                <a:avLst/>
              </a:prstGeom>
            </p:spPr>
          </p:pic>
          <p:pic>
            <p:nvPicPr>
              <p:cNvPr id="28" name="Graphic 27" descr="DNA outline">
                <a:extLst>
                  <a:ext uri="{FF2B5EF4-FFF2-40B4-BE49-F238E27FC236}">
                    <a16:creationId xmlns:a16="http://schemas.microsoft.com/office/drawing/2014/main" id="{D5800BA2-EB4B-9156-C1F8-32E2FE0BDB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485173">
                <a:off x="2491145" y="3658303"/>
                <a:ext cx="312621" cy="513591"/>
              </a:xfrm>
              <a:prstGeom prst="rect">
                <a:avLst/>
              </a:prstGeom>
            </p:spPr>
          </p:pic>
          <p:pic>
            <p:nvPicPr>
              <p:cNvPr id="29" name="Graphic 28" descr="DNA with solid fill">
                <a:extLst>
                  <a:ext uri="{FF2B5EF4-FFF2-40B4-BE49-F238E27FC236}">
                    <a16:creationId xmlns:a16="http://schemas.microsoft.com/office/drawing/2014/main" id="{4BB828C9-0428-4740-458E-1C4C1CF52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05172">
                <a:off x="2771873" y="3479440"/>
                <a:ext cx="315854" cy="500963"/>
              </a:xfrm>
              <a:prstGeom prst="rect">
                <a:avLst/>
              </a:prstGeom>
            </p:spPr>
          </p:pic>
          <p:pic>
            <p:nvPicPr>
              <p:cNvPr id="30" name="Graphic 29" descr="DNA outline">
                <a:extLst>
                  <a:ext uri="{FF2B5EF4-FFF2-40B4-BE49-F238E27FC236}">
                    <a16:creationId xmlns:a16="http://schemas.microsoft.com/office/drawing/2014/main" id="{C7055F55-032B-CB09-3761-057C2BD7B5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568341">
                <a:off x="3004773" y="3175988"/>
                <a:ext cx="522687" cy="858700"/>
              </a:xfrm>
              <a:prstGeom prst="rect">
                <a:avLst/>
              </a:prstGeom>
            </p:spPr>
          </p:pic>
        </p:grpSp>
        <p:grpSp>
          <p:nvGrpSpPr>
            <p:cNvPr id="22" name="Group 21">
              <a:extLst>
                <a:ext uri="{FF2B5EF4-FFF2-40B4-BE49-F238E27FC236}">
                  <a16:creationId xmlns:a16="http://schemas.microsoft.com/office/drawing/2014/main" id="{44219F33-EB06-FF28-25E1-2E4261F34FF2}"/>
                </a:ext>
              </a:extLst>
            </p:cNvPr>
            <p:cNvGrpSpPr/>
            <p:nvPr/>
          </p:nvGrpSpPr>
          <p:grpSpPr>
            <a:xfrm>
              <a:off x="1628243" y="3667326"/>
              <a:ext cx="673208" cy="640361"/>
              <a:chOff x="1145385" y="3256876"/>
              <a:chExt cx="673208" cy="640361"/>
            </a:xfrm>
          </p:grpSpPr>
          <p:sp>
            <p:nvSpPr>
              <p:cNvPr id="25" name="Oval 24">
                <a:extLst>
                  <a:ext uri="{FF2B5EF4-FFF2-40B4-BE49-F238E27FC236}">
                    <a16:creationId xmlns:a16="http://schemas.microsoft.com/office/drawing/2014/main" id="{F3DBD29A-D36A-E9E8-C2FA-F393CAC4867F}"/>
                  </a:ext>
                </a:extLst>
              </p:cNvPr>
              <p:cNvSpPr/>
              <p:nvPr/>
            </p:nvSpPr>
            <p:spPr>
              <a:xfrm>
                <a:off x="1145385" y="3256876"/>
                <a:ext cx="673208" cy="640361"/>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42910">
                  <a:buClrTx/>
                </a:pPr>
                <a:endParaRPr lang="en-GB" sz="1350" kern="1200" dirty="0">
                  <a:solidFill>
                    <a:prstClr val="white"/>
                  </a:solidFill>
                  <a:latin typeface="Aptos" panose="020B0004020202020204" pitchFamily="34" charset="0"/>
                </a:endParaRPr>
              </a:p>
            </p:txBody>
          </p:sp>
          <p:pic>
            <p:nvPicPr>
              <p:cNvPr id="26" name="Picture 2" descr="Download Free WATER DROP PNG transparent background and clipart">
                <a:extLst>
                  <a:ext uri="{FF2B5EF4-FFF2-40B4-BE49-F238E27FC236}">
                    <a16:creationId xmlns:a16="http://schemas.microsoft.com/office/drawing/2014/main" id="{F04EF0C5-C0AB-EED1-D5CD-E32652F77E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78517" y="3276775"/>
                <a:ext cx="565952" cy="60556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Straight Connector 22">
              <a:extLst>
                <a:ext uri="{FF2B5EF4-FFF2-40B4-BE49-F238E27FC236}">
                  <a16:creationId xmlns:a16="http://schemas.microsoft.com/office/drawing/2014/main" id="{9C43E6B2-90A6-887A-9F12-ABFCBF47B3A2}"/>
                </a:ext>
              </a:extLst>
            </p:cNvPr>
            <p:cNvCxnSpPr>
              <a:cxnSpLocks/>
              <a:stCxn id="25" idx="1"/>
              <a:endCxn id="20" idx="1"/>
            </p:cNvCxnSpPr>
            <p:nvPr/>
          </p:nvCxnSpPr>
          <p:spPr>
            <a:xfrm flipV="1">
              <a:off x="1726832" y="3031434"/>
              <a:ext cx="1002835" cy="72967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EDA329-EEFF-B005-A114-32736C47EA19}"/>
                </a:ext>
              </a:extLst>
            </p:cNvPr>
            <p:cNvCxnSpPr>
              <a:cxnSpLocks/>
              <a:stCxn id="25" idx="5"/>
              <a:endCxn id="20" idx="4"/>
            </p:cNvCxnSpPr>
            <p:nvPr/>
          </p:nvCxnSpPr>
          <p:spPr>
            <a:xfrm flipV="1">
              <a:off x="2202862" y="4050812"/>
              <a:ext cx="982966" cy="1630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2310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A9CA1">
                <a:shade val="30000"/>
                <a:satMod val="115000"/>
              </a:srgbClr>
            </a:gs>
            <a:gs pos="50000">
              <a:srgbClr val="3A9CA1">
                <a:shade val="67500"/>
                <a:satMod val="115000"/>
              </a:srgbClr>
            </a:gs>
            <a:gs pos="100000">
              <a:srgbClr val="3A9CA1">
                <a:shade val="100000"/>
                <a:satMod val="115000"/>
              </a:srgbClr>
            </a:gs>
          </a:gsLst>
          <a:lin ang="5400000" scaled="1"/>
        </a:gradFill>
        <a:effectLst/>
      </p:bgPr>
    </p:bg>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EC0BF886-11BB-8A4D-9C85-782A33663AA8}"/>
              </a:ext>
            </a:extLst>
          </p:cNvPr>
          <p:cNvPicPr>
            <a:picLocks noChangeAspect="1"/>
          </p:cNvPicPr>
          <p:nvPr/>
        </p:nvPicPr>
        <p:blipFill>
          <a:blip r:embed="rId3"/>
          <a:stretch>
            <a:fillRect/>
          </a:stretch>
        </p:blipFill>
        <p:spPr>
          <a:xfrm>
            <a:off x="2827221" y="75062"/>
            <a:ext cx="3489557" cy="4993376"/>
          </a:xfrm>
          <a:prstGeom prst="rect">
            <a:avLst/>
          </a:prstGeom>
        </p:spPr>
      </p:pic>
    </p:spTree>
    <p:extLst>
      <p:ext uri="{BB962C8B-B14F-4D97-AF65-F5344CB8AC3E}">
        <p14:creationId xmlns:p14="http://schemas.microsoft.com/office/powerpoint/2010/main" val="2724415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5EAB-2953-9687-941C-FFD8171BA9E0}"/>
            </a:ext>
          </a:extLst>
        </p:cNvPr>
        <p:cNvGrpSpPr/>
        <p:nvPr/>
      </p:nvGrpSpPr>
      <p:grpSpPr>
        <a:xfrm>
          <a:off x="0" y="0"/>
          <a:ext cx="0" cy="0"/>
          <a:chOff x="0" y="0"/>
          <a:chExt cx="0" cy="0"/>
        </a:xfrm>
      </p:grpSpPr>
      <p:sp>
        <p:nvSpPr>
          <p:cNvPr id="15" name="Google Shape;202;p42">
            <a:extLst>
              <a:ext uri="{FF2B5EF4-FFF2-40B4-BE49-F238E27FC236}">
                <a16:creationId xmlns:a16="http://schemas.microsoft.com/office/drawing/2014/main" id="{28D2BCAF-A285-22A2-97E3-0588221CF17D}"/>
              </a:ext>
            </a:extLst>
          </p:cNvPr>
          <p:cNvSpPr txBox="1">
            <a:spLocks noGrp="1"/>
          </p:cNvSpPr>
          <p:nvPr>
            <p:ph type="title"/>
          </p:nvPr>
        </p:nvSpPr>
        <p:spPr>
          <a:xfrm>
            <a:off x="-989152" y="-53835"/>
            <a:ext cx="6208250" cy="572700"/>
          </a:xfrm>
          <a:prstGeom prst="rect">
            <a:avLst/>
          </a:prstGeom>
        </p:spPr>
        <p:txBody>
          <a:bodyPr spcFirstLastPara="1" wrap="square" lIns="91425" tIns="91425" rIns="91425" bIns="91425" anchor="t" anchorCtr="0">
            <a:noAutofit/>
          </a:bodyPr>
          <a:lstStyle/>
          <a:p>
            <a:pPr algn="ctr"/>
            <a:r>
              <a:rPr lang="en-GB" sz="2800" dirty="0">
                <a:solidFill>
                  <a:schemeClr val="bg1"/>
                </a:solidFill>
                <a:latin typeface="Aptos" panose="020B0004020202020204" pitchFamily="34" charset="0"/>
              </a:rPr>
              <a:t>Sampling Farm Locations </a:t>
            </a:r>
            <a:br>
              <a:rPr lang="en-GB" sz="2800">
                <a:solidFill>
                  <a:schemeClr val="bg1"/>
                </a:solidFill>
                <a:latin typeface="Aptos" panose="020B0004020202020204" pitchFamily="34" charset="0"/>
              </a:rPr>
            </a:br>
            <a:r>
              <a:rPr lang="en-GB" sz="2800" dirty="0">
                <a:solidFill>
                  <a:schemeClr val="bg1"/>
                </a:solidFill>
                <a:latin typeface="Aptos" panose="020B0004020202020204" pitchFamily="34" charset="0"/>
              </a:rPr>
              <a:t>(</a:t>
            </a:r>
            <a:r>
              <a:rPr lang="en-GB" sz="2800" i="1" dirty="0">
                <a:solidFill>
                  <a:schemeClr val="bg1"/>
                </a:solidFill>
                <a:latin typeface="Aptos" panose="020B0004020202020204" pitchFamily="34" charset="0"/>
              </a:rPr>
              <a:t>n</a:t>
            </a:r>
            <a:r>
              <a:rPr lang="en-GB" sz="2800" dirty="0">
                <a:solidFill>
                  <a:schemeClr val="bg1"/>
                </a:solidFill>
                <a:latin typeface="Aptos" panose="020B0004020202020204" pitchFamily="34" charset="0"/>
              </a:rPr>
              <a:t> = 11)</a:t>
            </a:r>
            <a:endParaRPr sz="2800" dirty="0">
              <a:solidFill>
                <a:schemeClr val="bg1"/>
              </a:solidFill>
              <a:latin typeface="Aptos" panose="020B0004020202020204" pitchFamily="34" charset="0"/>
            </a:endParaRPr>
          </a:p>
        </p:txBody>
      </p:sp>
      <p:sp>
        <p:nvSpPr>
          <p:cNvPr id="16" name="Google Shape;201;p42">
            <a:extLst>
              <a:ext uri="{FF2B5EF4-FFF2-40B4-BE49-F238E27FC236}">
                <a16:creationId xmlns:a16="http://schemas.microsoft.com/office/drawing/2014/main" id="{D2D39794-6B6D-A61B-3531-3D10C18EC995}"/>
              </a:ext>
            </a:extLst>
          </p:cNvPr>
          <p:cNvSpPr txBox="1">
            <a:spLocks/>
          </p:cNvSpPr>
          <p:nvPr/>
        </p:nvSpPr>
        <p:spPr>
          <a:xfrm>
            <a:off x="-665904" y="891681"/>
            <a:ext cx="4926754" cy="24262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hivo Black"/>
              <a:buNone/>
              <a:defRPr sz="2200" b="0" i="0" u="none" strike="noStrike" cap="none">
                <a:solidFill>
                  <a:schemeClr val="dk1"/>
                </a:solidFill>
                <a:latin typeface="Yeseva One"/>
                <a:ea typeface="Yeseva One"/>
                <a:cs typeface="Yeseva One"/>
                <a:sym typeface="Yeseva One"/>
              </a:defRPr>
            </a:lvl1pPr>
            <a:lvl2pPr marL="914400" marR="0" lvl="1"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2pPr>
            <a:lvl3pPr marL="1371600" marR="0" lvl="2"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3pPr>
            <a:lvl4pPr marL="1828800" marR="0" lvl="3"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4pPr>
            <a:lvl5pPr marL="2286000" marR="0" lvl="4"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5pPr>
            <a:lvl6pPr marL="2743200" marR="0" lvl="5"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6pPr>
            <a:lvl7pPr marL="3200400" marR="0" lvl="6"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7pPr>
            <a:lvl8pPr marL="3657600" marR="0" lvl="7"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8pPr>
            <a:lvl9pPr marL="4114800" marR="0" lvl="8" indent="-317500" algn="l" rtl="0">
              <a:lnSpc>
                <a:spcPct val="100000"/>
              </a:lnSpc>
              <a:spcBef>
                <a:spcPts val="0"/>
              </a:spcBef>
              <a:spcAft>
                <a:spcPts val="0"/>
              </a:spcAft>
              <a:buClr>
                <a:schemeClr val="dk1"/>
              </a:buClr>
              <a:buSzPts val="1400"/>
              <a:buFont typeface="Chivo Black"/>
              <a:buNone/>
              <a:defRPr sz="1400" b="0" i="0" u="none" strike="noStrike" cap="none">
                <a:solidFill>
                  <a:schemeClr val="dk1"/>
                </a:solidFill>
                <a:latin typeface="Chivo Black"/>
                <a:ea typeface="Chivo Black"/>
                <a:cs typeface="Chivo Black"/>
                <a:sym typeface="Chivo Black"/>
              </a:defRPr>
            </a:lvl9pPr>
          </a:lstStyle>
          <a:p>
            <a:pPr marL="628668" lvl="1" indent="-171454">
              <a:buClr>
                <a:srgbClr val="434343"/>
              </a:buClr>
              <a:buSzPts val="1100"/>
              <a:buFontTx/>
              <a:buChar char="-"/>
            </a:pPr>
            <a:r>
              <a:rPr lang="en-GB" sz="1600" b="1">
                <a:solidFill>
                  <a:schemeClr val="bg1"/>
                </a:solidFill>
                <a:latin typeface="Aptos" panose="020B0004020202020204" pitchFamily="34" charset="0"/>
              </a:rPr>
              <a:t>Norway</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a:solidFill>
                  <a:schemeClr val="bg1"/>
                </a:solidFill>
                <a:latin typeface="Aptos" panose="020B0004020202020204" pitchFamily="34" charset="0"/>
              </a:rPr>
              <a:t>Seaweed Solutions / NTNU x 2</a:t>
            </a:r>
          </a:p>
          <a:p>
            <a:pPr marL="628668" lvl="1" indent="-171454">
              <a:buClr>
                <a:srgbClr val="434343"/>
              </a:buClr>
              <a:buSzPts val="1100"/>
              <a:buFontTx/>
              <a:buChar char="-"/>
            </a:pPr>
            <a:r>
              <a:rPr lang="en-GB" sz="1600" b="1">
                <a:solidFill>
                  <a:schemeClr val="bg1"/>
                </a:solidFill>
                <a:latin typeface="Aptos" panose="020B0004020202020204" pitchFamily="34" charset="0"/>
              </a:rPr>
              <a:t>Sweden</a:t>
            </a:r>
            <a:r>
              <a:rPr lang="en-GB" sz="1600">
                <a:solidFill>
                  <a:schemeClr val="bg1"/>
                </a:solidFill>
                <a:latin typeface="Aptos" panose="020B0004020202020204" pitchFamily="34" charset="0"/>
              </a:rPr>
              <a:t>: </a:t>
            </a:r>
          </a:p>
          <a:p>
            <a:pPr marL="1371637" lvl="3" indent="0">
              <a:buClr>
                <a:srgbClr val="434343"/>
              </a:buClr>
              <a:buSzPts val="1100"/>
            </a:pPr>
            <a:r>
              <a:rPr lang="en-GB" sz="1600">
                <a:solidFill>
                  <a:schemeClr val="bg1"/>
                </a:solidFill>
                <a:latin typeface="Aptos" panose="020B0004020202020204" pitchFamily="34" charset="0"/>
              </a:rPr>
              <a:t>- </a:t>
            </a:r>
            <a:r>
              <a:rPr lang="en-GB" sz="1600" err="1">
                <a:solidFill>
                  <a:schemeClr val="bg1"/>
                </a:solidFill>
                <a:latin typeface="Aptos" panose="020B0004020202020204" pitchFamily="34" charset="0"/>
              </a:rPr>
              <a:t>Koastal</a:t>
            </a:r>
            <a:endParaRPr lang="en-GB" sz="1600">
              <a:solidFill>
                <a:schemeClr val="bg1"/>
              </a:solidFill>
              <a:latin typeface="Aptos" panose="020B0004020202020204" pitchFamily="34" charset="0"/>
            </a:endParaRPr>
          </a:p>
          <a:p>
            <a:pPr marL="628668" lvl="1" indent="-171454">
              <a:buClr>
                <a:srgbClr val="434343"/>
              </a:buClr>
              <a:buSzPts val="1100"/>
              <a:buFontTx/>
              <a:buChar char="-"/>
            </a:pPr>
            <a:r>
              <a:rPr lang="en-GB" sz="1600" b="1">
                <a:solidFill>
                  <a:schemeClr val="bg1"/>
                </a:solidFill>
                <a:latin typeface="Aptos" panose="020B0004020202020204" pitchFamily="34" charset="0"/>
              </a:rPr>
              <a:t>Scotland</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err="1">
                <a:solidFill>
                  <a:schemeClr val="bg1"/>
                </a:solidFill>
                <a:latin typeface="Aptos" panose="020B0004020202020204" pitchFamily="34" charset="0"/>
              </a:rPr>
              <a:t>Kilchoan</a:t>
            </a:r>
            <a:r>
              <a:rPr lang="en-GB" sz="1600">
                <a:solidFill>
                  <a:schemeClr val="bg1"/>
                </a:solidFill>
                <a:latin typeface="Aptos" panose="020B0004020202020204" pitchFamily="34" charset="0"/>
              </a:rPr>
              <a:t> Crown Estate</a:t>
            </a:r>
          </a:p>
          <a:p>
            <a:pPr marL="1543091" lvl="3" indent="-171454">
              <a:buClr>
                <a:srgbClr val="434343"/>
              </a:buClr>
              <a:buSzPts val="1100"/>
              <a:buFontTx/>
              <a:buChar char="-"/>
            </a:pPr>
            <a:r>
              <a:rPr lang="en-GB" sz="1600">
                <a:solidFill>
                  <a:schemeClr val="bg1"/>
                </a:solidFill>
                <a:latin typeface="Aptos" panose="020B0004020202020204" pitchFamily="34" charset="0"/>
              </a:rPr>
              <a:t>Atlantic Mariculture</a:t>
            </a:r>
          </a:p>
          <a:p>
            <a:pPr marL="1543091" lvl="3" indent="-171454">
              <a:buClr>
                <a:srgbClr val="434343"/>
              </a:buClr>
              <a:buSzPts val="1100"/>
              <a:buFontTx/>
              <a:buChar char="-"/>
            </a:pPr>
            <a:r>
              <a:rPr lang="en-GB" sz="1600">
                <a:solidFill>
                  <a:schemeClr val="bg1"/>
                </a:solidFill>
                <a:latin typeface="Aptos" panose="020B0004020202020204" pitchFamily="34" charset="0"/>
              </a:rPr>
              <a:t>Scottish </a:t>
            </a:r>
            <a:r>
              <a:rPr lang="en-GB" sz="1600" err="1">
                <a:solidFill>
                  <a:schemeClr val="bg1"/>
                </a:solidFill>
                <a:latin typeface="Aptos" panose="020B0004020202020204" pitchFamily="34" charset="0"/>
              </a:rPr>
              <a:t>Assosciation</a:t>
            </a:r>
            <a:r>
              <a:rPr lang="en-GB" sz="1600">
                <a:solidFill>
                  <a:schemeClr val="bg1"/>
                </a:solidFill>
                <a:latin typeface="Aptos" panose="020B0004020202020204" pitchFamily="34" charset="0"/>
              </a:rPr>
              <a:t> of Marine Science (SAMS)</a:t>
            </a:r>
          </a:p>
          <a:p>
            <a:pPr marL="1543091" lvl="3" indent="-171454">
              <a:buClr>
                <a:srgbClr val="434343"/>
              </a:buClr>
              <a:buSzPts val="1100"/>
              <a:buFontTx/>
              <a:buChar char="-"/>
            </a:pPr>
            <a:r>
              <a:rPr lang="en-GB" sz="1600">
                <a:solidFill>
                  <a:schemeClr val="bg1"/>
                </a:solidFill>
                <a:latin typeface="Aptos" panose="020B0004020202020204" pitchFamily="34" charset="0"/>
              </a:rPr>
              <a:t>Southwest Mull and Iona Development</a:t>
            </a:r>
          </a:p>
          <a:p>
            <a:pPr marL="628668" lvl="1" indent="-171454">
              <a:buClr>
                <a:srgbClr val="434343"/>
              </a:buClr>
              <a:buSzPts val="1100"/>
              <a:buFontTx/>
              <a:buChar char="-"/>
            </a:pPr>
            <a:r>
              <a:rPr lang="en-GB" sz="1600" b="1">
                <a:solidFill>
                  <a:schemeClr val="bg1"/>
                </a:solidFill>
                <a:latin typeface="Aptos" panose="020B0004020202020204" pitchFamily="34" charset="0"/>
              </a:rPr>
              <a:t>England</a:t>
            </a:r>
            <a:r>
              <a:rPr lang="en-GB" sz="1600">
                <a:solidFill>
                  <a:schemeClr val="bg1"/>
                </a:solidFill>
                <a:latin typeface="Aptos" panose="020B0004020202020204" pitchFamily="34" charset="0"/>
              </a:rPr>
              <a:t>: </a:t>
            </a:r>
          </a:p>
          <a:p>
            <a:pPr marL="1543091" lvl="3" indent="-171454">
              <a:buClr>
                <a:srgbClr val="434343"/>
              </a:buClr>
              <a:buSzPts val="1100"/>
              <a:buFontTx/>
              <a:buChar char="-"/>
            </a:pPr>
            <a:r>
              <a:rPr lang="en-GB" sz="1600" err="1">
                <a:solidFill>
                  <a:schemeClr val="bg1"/>
                </a:solidFill>
                <a:latin typeface="Aptos" panose="020B0004020202020204" pitchFamily="34" charset="0"/>
              </a:rPr>
              <a:t>Algapelago</a:t>
            </a:r>
            <a:endParaRPr lang="en-GB" sz="1600">
              <a:solidFill>
                <a:schemeClr val="bg1"/>
              </a:solidFill>
              <a:latin typeface="Aptos" panose="020B0004020202020204" pitchFamily="34" charset="0"/>
            </a:endParaRPr>
          </a:p>
          <a:p>
            <a:pPr marL="1543091" lvl="3" indent="-171454">
              <a:buClr>
                <a:srgbClr val="434343"/>
              </a:buClr>
              <a:buSzPts val="1100"/>
              <a:buFontTx/>
              <a:buChar char="-"/>
            </a:pPr>
            <a:r>
              <a:rPr lang="en-GB" sz="1600">
                <a:solidFill>
                  <a:schemeClr val="bg1"/>
                </a:solidFill>
                <a:latin typeface="Aptos" panose="020B0004020202020204" pitchFamily="34" charset="0"/>
              </a:rPr>
              <a:t>Jurassic Sea Farms</a:t>
            </a:r>
          </a:p>
          <a:p>
            <a:pPr marL="1543091" lvl="3" indent="-171454">
              <a:buClr>
                <a:srgbClr val="434343"/>
              </a:buClr>
              <a:buSzPts val="1100"/>
              <a:buFontTx/>
              <a:buChar char="-"/>
            </a:pPr>
            <a:r>
              <a:rPr lang="en-GB" sz="1600">
                <a:solidFill>
                  <a:schemeClr val="bg1"/>
                </a:solidFill>
                <a:latin typeface="Aptos" panose="020B0004020202020204" pitchFamily="34" charset="0"/>
              </a:rPr>
              <a:t> Cornish Seaweed x 2</a:t>
            </a:r>
          </a:p>
          <a:p>
            <a:pPr marL="457212" lvl="1" indent="0">
              <a:buClr>
                <a:srgbClr val="434343"/>
              </a:buClr>
              <a:buSzPts val="1100"/>
            </a:pPr>
            <a:endParaRPr lang="en-GB" sz="1800">
              <a:solidFill>
                <a:schemeClr val="bg1"/>
              </a:solidFill>
              <a:latin typeface="Aptos" panose="020B0004020202020204" pitchFamily="34" charset="0"/>
            </a:endParaRPr>
          </a:p>
          <a:p>
            <a:pPr marL="1085880" lvl="2" indent="-171454">
              <a:buClr>
                <a:srgbClr val="434343"/>
              </a:buClr>
              <a:buSzPts val="1100"/>
              <a:buFontTx/>
              <a:buChar char="-"/>
            </a:pPr>
            <a:endParaRPr lang="en-GB" sz="1800">
              <a:solidFill>
                <a:schemeClr val="bg1"/>
              </a:solidFill>
              <a:latin typeface="Aptos" panose="020B0004020202020204" pitchFamily="34" charset="0"/>
            </a:endParaRPr>
          </a:p>
          <a:p>
            <a:pPr marL="628668" lvl="1" indent="-171454">
              <a:buClr>
                <a:srgbClr val="434343"/>
              </a:buClr>
              <a:buSzPts val="1100"/>
              <a:buFontTx/>
              <a:buChar char="-"/>
            </a:pPr>
            <a:endParaRPr lang="en-GB" sz="1800">
              <a:solidFill>
                <a:schemeClr val="bg1"/>
              </a:solidFill>
              <a:latin typeface="Aptos" panose="020B0004020202020204" pitchFamily="34" charset="0"/>
            </a:endParaRPr>
          </a:p>
        </p:txBody>
      </p:sp>
      <p:pic>
        <p:nvPicPr>
          <p:cNvPr id="7" name="Picture 6">
            <a:extLst>
              <a:ext uri="{FF2B5EF4-FFF2-40B4-BE49-F238E27FC236}">
                <a16:creationId xmlns:a16="http://schemas.microsoft.com/office/drawing/2014/main" id="{1243AEFA-F933-47D8-CF1A-422802B5E7EA}"/>
              </a:ext>
            </a:extLst>
          </p:cNvPr>
          <p:cNvPicPr>
            <a:picLocks noChangeAspect="1"/>
          </p:cNvPicPr>
          <p:nvPr/>
        </p:nvPicPr>
        <p:blipFill>
          <a:blip r:embed="rId3"/>
          <a:stretch>
            <a:fillRect/>
          </a:stretch>
        </p:blipFill>
        <p:spPr>
          <a:xfrm>
            <a:off x="4175410" y="1"/>
            <a:ext cx="4968595" cy="5143500"/>
          </a:xfrm>
          <a:prstGeom prst="rect">
            <a:avLst/>
          </a:prstGeom>
        </p:spPr>
      </p:pic>
      <p:sp>
        <p:nvSpPr>
          <p:cNvPr id="2" name="TextBox 1">
            <a:extLst>
              <a:ext uri="{FF2B5EF4-FFF2-40B4-BE49-F238E27FC236}">
                <a16:creationId xmlns:a16="http://schemas.microsoft.com/office/drawing/2014/main" id="{F533DBEB-C4C4-D849-82CE-2BA9108BC7B4}"/>
              </a:ext>
            </a:extLst>
          </p:cNvPr>
          <p:cNvSpPr txBox="1"/>
          <p:nvPr/>
        </p:nvSpPr>
        <p:spPr>
          <a:xfrm>
            <a:off x="6823545" y="4420574"/>
            <a:ext cx="2320460" cy="738664"/>
          </a:xfrm>
          <a:prstGeom prst="rect">
            <a:avLst/>
          </a:prstGeom>
          <a:solidFill>
            <a:schemeClr val="bg2">
              <a:lumMod val="40000"/>
              <a:lumOff val="60000"/>
              <a:shade val="30000"/>
              <a:satMod val="115000"/>
            </a:schemeClr>
          </a:solidFill>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GB" dirty="0">
                <a:solidFill>
                  <a:schemeClr val="bg1"/>
                </a:solidFill>
              </a:rPr>
              <a:t>Sampling frequency:</a:t>
            </a:r>
          </a:p>
          <a:p>
            <a:r>
              <a:rPr lang="en-GB" dirty="0">
                <a:solidFill>
                  <a:schemeClr val="bg1"/>
                </a:solidFill>
              </a:rPr>
              <a:t>Nov – Feb: monthly</a:t>
            </a:r>
            <a:endParaRPr lang="en-GB" dirty="0">
              <a:solidFill>
                <a:schemeClr val="bg1"/>
              </a:solidFill>
              <a:cs typeface="Arial"/>
            </a:endParaRPr>
          </a:p>
          <a:p>
            <a:r>
              <a:rPr lang="en-GB" dirty="0">
                <a:solidFill>
                  <a:schemeClr val="bg1"/>
                </a:solidFill>
              </a:rPr>
              <a:t>March – August: bimonthly</a:t>
            </a:r>
            <a:endParaRPr lang="en-GB" dirty="0">
              <a:solidFill>
                <a:schemeClr val="bg1"/>
              </a:solidFill>
              <a:cs typeface="Arial"/>
            </a:endParaRPr>
          </a:p>
        </p:txBody>
      </p:sp>
      <p:pic>
        <p:nvPicPr>
          <p:cNvPr id="3" name="Picture 42" descr="Text&#10;&#10;Description automatically generated">
            <a:extLst>
              <a:ext uri="{FF2B5EF4-FFF2-40B4-BE49-F238E27FC236}">
                <a16:creationId xmlns:a16="http://schemas.microsoft.com/office/drawing/2014/main" id="{45C72F42-6849-60A4-0BC6-938BF810C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3" y="4825220"/>
            <a:ext cx="1072931" cy="31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914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67C-1DEE-E56E-715F-8312D82C7C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114F96D-719A-6CAC-30C4-A66743795B13}"/>
              </a:ext>
            </a:extLst>
          </p:cNvPr>
          <p:cNvSpPr txBox="1"/>
          <p:nvPr/>
        </p:nvSpPr>
        <p:spPr>
          <a:xfrm>
            <a:off x="340273" y="432704"/>
            <a:ext cx="6085648" cy="1538883"/>
          </a:xfrm>
          <a:prstGeom prst="rect">
            <a:avLst/>
          </a:prstGeom>
          <a:noFill/>
        </p:spPr>
        <p:txBody>
          <a:bodyPr wrap="square" lIns="91440" tIns="45720" rIns="91440" bIns="45720" anchor="t">
            <a:spAutoFit/>
          </a:bodyPr>
          <a:lstStyle/>
          <a:p>
            <a:pPr lvl="3">
              <a:buClr>
                <a:srgbClr val="434343"/>
              </a:buClr>
              <a:buSzPts val="1100"/>
            </a:pPr>
            <a:r>
              <a:rPr lang="en-GB" sz="2000" dirty="0">
                <a:solidFill>
                  <a:schemeClr val="bg1"/>
                </a:solidFill>
                <a:latin typeface="Aptos"/>
              </a:rPr>
              <a:t>Calum Young </a:t>
            </a:r>
          </a:p>
          <a:p>
            <a:pPr lvl="3">
              <a:buClr>
                <a:srgbClr val="434343"/>
              </a:buClr>
              <a:buSzPts val="1100"/>
            </a:pPr>
            <a:endParaRPr lang="en-GB" sz="2000" dirty="0">
              <a:solidFill>
                <a:schemeClr val="bg1"/>
              </a:solidFill>
              <a:latin typeface="Aptos"/>
            </a:endParaRPr>
          </a:p>
          <a:p>
            <a:pPr marL="285759" indent="-285759">
              <a:buClr>
                <a:srgbClr val="434343"/>
              </a:buClr>
              <a:buSzPts val="1100"/>
              <a:buFont typeface="Arial" panose="020B0604020202020204" pitchFamily="34" charset="0"/>
              <a:buChar char="•"/>
            </a:pPr>
            <a:r>
              <a:rPr lang="en-GB" sz="1800" dirty="0">
                <a:solidFill>
                  <a:schemeClr val="bg1"/>
                </a:solidFill>
                <a:latin typeface="Aptos"/>
              </a:rPr>
              <a:t>BSc (Hons) Freshwater and Marine Biology –  </a:t>
            </a:r>
            <a:r>
              <a:rPr lang="en-GB" sz="1800" dirty="0" err="1">
                <a:solidFill>
                  <a:schemeClr val="bg1"/>
                </a:solidFill>
                <a:latin typeface="Aptos"/>
              </a:rPr>
              <a:t>UoG</a:t>
            </a: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r>
              <a:rPr lang="en-GB" sz="1800" dirty="0">
                <a:solidFill>
                  <a:schemeClr val="bg1"/>
                </a:solidFill>
                <a:latin typeface="Aptos"/>
              </a:rPr>
              <a:t>MSc Marine Biology – Stockholm University </a:t>
            </a:r>
          </a:p>
          <a:p>
            <a:pPr marL="285759" indent="-285759">
              <a:buClr>
                <a:srgbClr val="434343"/>
              </a:buClr>
              <a:buSzPts val="1100"/>
              <a:buFont typeface="Arial" panose="020B0604020202020204" pitchFamily="34" charset="0"/>
              <a:buChar char="•"/>
            </a:pPr>
            <a:r>
              <a:rPr lang="en-GB" sz="1800" dirty="0">
                <a:solidFill>
                  <a:schemeClr val="bg1"/>
                </a:solidFill>
                <a:latin typeface="Aptos"/>
              </a:rPr>
              <a:t>PhD Marine Ecology – </a:t>
            </a:r>
            <a:r>
              <a:rPr lang="en-GB" sz="1800" dirty="0" err="1">
                <a:solidFill>
                  <a:schemeClr val="bg1"/>
                </a:solidFill>
                <a:latin typeface="Aptos"/>
              </a:rPr>
              <a:t>UoG</a:t>
            </a:r>
            <a:r>
              <a:rPr lang="en-GB" sz="1800" dirty="0">
                <a:solidFill>
                  <a:schemeClr val="bg1"/>
                </a:solidFill>
                <a:latin typeface="Aptos"/>
              </a:rPr>
              <a:t> (Started November 2024</a:t>
            </a:r>
            <a:r>
              <a:rPr lang="en-GB" sz="1600" dirty="0">
                <a:solidFill>
                  <a:schemeClr val="bg1"/>
                </a:solidFill>
                <a:latin typeface="Aptos"/>
              </a:rPr>
              <a:t>)</a:t>
            </a:r>
          </a:p>
        </p:txBody>
      </p:sp>
      <p:pic>
        <p:nvPicPr>
          <p:cNvPr id="17" name="Picture 16" descr="A group of people standing on a boat&#10;&#10;AI-generated content may be incorrect.">
            <a:extLst>
              <a:ext uri="{FF2B5EF4-FFF2-40B4-BE49-F238E27FC236}">
                <a16:creationId xmlns:a16="http://schemas.microsoft.com/office/drawing/2014/main" id="{51A56667-C802-B657-5609-D94584537243}"/>
              </a:ext>
            </a:extLst>
          </p:cNvPr>
          <p:cNvPicPr>
            <a:picLocks noChangeAspect="1"/>
          </p:cNvPicPr>
          <p:nvPr/>
        </p:nvPicPr>
        <p:blipFill>
          <a:blip r:embed="rId3"/>
          <a:stretch>
            <a:fillRect/>
          </a:stretch>
        </p:blipFill>
        <p:spPr>
          <a:xfrm>
            <a:off x="6687439" y="367078"/>
            <a:ext cx="1813523" cy="2011957"/>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7309D11D-E2D9-77AD-8632-25A0D01D3DE4}"/>
              </a:ext>
            </a:extLst>
          </p:cNvPr>
          <p:cNvPicPr>
            <a:picLocks noChangeAspect="1"/>
          </p:cNvPicPr>
          <p:nvPr/>
        </p:nvPicPr>
        <p:blipFill>
          <a:blip r:embed="rId4"/>
          <a:stretch>
            <a:fillRect/>
          </a:stretch>
        </p:blipFill>
        <p:spPr>
          <a:xfrm>
            <a:off x="448117" y="3082990"/>
            <a:ext cx="1662689" cy="554230"/>
          </a:xfrm>
          <a:prstGeom prst="rect">
            <a:avLst/>
          </a:prstGeom>
        </p:spPr>
      </p:pic>
      <p:sp>
        <p:nvSpPr>
          <p:cNvPr id="20" name="TextBox 19">
            <a:extLst>
              <a:ext uri="{FF2B5EF4-FFF2-40B4-BE49-F238E27FC236}">
                <a16:creationId xmlns:a16="http://schemas.microsoft.com/office/drawing/2014/main" id="{6E6BE924-1B7E-897A-3E21-1B7A21B7AC01}"/>
              </a:ext>
            </a:extLst>
          </p:cNvPr>
          <p:cNvSpPr txBox="1"/>
          <p:nvPr/>
        </p:nvSpPr>
        <p:spPr>
          <a:xfrm>
            <a:off x="655514" y="3687338"/>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2013 - 2017</a:t>
            </a:r>
          </a:p>
        </p:txBody>
      </p:sp>
      <p:pic>
        <p:nvPicPr>
          <p:cNvPr id="1030" name="Picture 6" descr="Stockholm University">
            <a:extLst>
              <a:ext uri="{FF2B5EF4-FFF2-40B4-BE49-F238E27FC236}">
                <a16:creationId xmlns:a16="http://schemas.microsoft.com/office/drawing/2014/main" id="{6EAF0F22-6D98-834B-CE80-5EE07CBF09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532" y="3087204"/>
            <a:ext cx="1591948" cy="6385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3DC01E0-F302-4F28-3B9C-C48ED16B85F9}"/>
              </a:ext>
            </a:extLst>
          </p:cNvPr>
          <p:cNvPicPr>
            <a:picLocks noChangeAspect="1"/>
          </p:cNvPicPr>
          <p:nvPr/>
        </p:nvPicPr>
        <p:blipFill>
          <a:blip r:embed="rId4"/>
          <a:stretch>
            <a:fillRect/>
          </a:stretch>
        </p:blipFill>
        <p:spPr>
          <a:xfrm>
            <a:off x="6343858" y="3085336"/>
            <a:ext cx="1662689" cy="554230"/>
          </a:xfrm>
          <a:prstGeom prst="rect">
            <a:avLst/>
          </a:prstGeom>
        </p:spPr>
      </p:pic>
      <p:sp>
        <p:nvSpPr>
          <p:cNvPr id="24" name="TextBox 23">
            <a:extLst>
              <a:ext uri="{FF2B5EF4-FFF2-40B4-BE49-F238E27FC236}">
                <a16:creationId xmlns:a16="http://schemas.microsoft.com/office/drawing/2014/main" id="{24B3C071-2130-EB17-C0C2-4E50D674A830}"/>
              </a:ext>
            </a:extLst>
          </p:cNvPr>
          <p:cNvSpPr txBox="1"/>
          <p:nvPr/>
        </p:nvSpPr>
        <p:spPr>
          <a:xfrm>
            <a:off x="3375361" y="3748850"/>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2018 - 2021</a:t>
            </a:r>
          </a:p>
        </p:txBody>
      </p:sp>
      <p:sp>
        <p:nvSpPr>
          <p:cNvPr id="25" name="TextBox 24">
            <a:extLst>
              <a:ext uri="{FF2B5EF4-FFF2-40B4-BE49-F238E27FC236}">
                <a16:creationId xmlns:a16="http://schemas.microsoft.com/office/drawing/2014/main" id="{98628CB0-BED8-4A5A-339A-CAD75F388189}"/>
              </a:ext>
            </a:extLst>
          </p:cNvPr>
          <p:cNvSpPr txBox="1"/>
          <p:nvPr/>
        </p:nvSpPr>
        <p:spPr>
          <a:xfrm>
            <a:off x="6821882" y="3687338"/>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2024 - </a:t>
            </a:r>
          </a:p>
        </p:txBody>
      </p:sp>
      <p:cxnSp>
        <p:nvCxnSpPr>
          <p:cNvPr id="27" name="Straight Arrow Connector 26">
            <a:extLst>
              <a:ext uri="{FF2B5EF4-FFF2-40B4-BE49-F238E27FC236}">
                <a16:creationId xmlns:a16="http://schemas.microsoft.com/office/drawing/2014/main" id="{47FA436E-1BB4-DC7C-83D0-7DB036C949CC}"/>
              </a:ext>
            </a:extLst>
          </p:cNvPr>
          <p:cNvCxnSpPr/>
          <p:nvPr/>
        </p:nvCxnSpPr>
        <p:spPr>
          <a:xfrm>
            <a:off x="2332549" y="3455228"/>
            <a:ext cx="5393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825534-F1F9-879E-56FB-EC233645381A}"/>
              </a:ext>
            </a:extLst>
          </p:cNvPr>
          <p:cNvCxnSpPr>
            <a:cxnSpLocks/>
          </p:cNvCxnSpPr>
          <p:nvPr/>
        </p:nvCxnSpPr>
        <p:spPr>
          <a:xfrm>
            <a:off x="4888077" y="3455228"/>
            <a:ext cx="1317333" cy="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Orkney Shellfish Hatchery">
            <a:extLst>
              <a:ext uri="{FF2B5EF4-FFF2-40B4-BE49-F238E27FC236}">
                <a16:creationId xmlns:a16="http://schemas.microsoft.com/office/drawing/2014/main" id="{38013661-A0CD-2EEB-99F5-BBA647C6F20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21" b="18565"/>
          <a:stretch/>
        </p:blipFill>
        <p:spPr bwMode="auto">
          <a:xfrm>
            <a:off x="4779801" y="2213442"/>
            <a:ext cx="1372565" cy="709804"/>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8109EDD-29D0-6787-C920-E081C81D389F}"/>
              </a:ext>
            </a:extLst>
          </p:cNvPr>
          <p:cNvCxnSpPr>
            <a:cxnSpLocks/>
          </p:cNvCxnSpPr>
          <p:nvPr/>
        </p:nvCxnSpPr>
        <p:spPr>
          <a:xfrm flipV="1">
            <a:off x="5096318" y="2954464"/>
            <a:ext cx="0" cy="476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Cyprus Turtles">
            <a:extLst>
              <a:ext uri="{FF2B5EF4-FFF2-40B4-BE49-F238E27FC236}">
                <a16:creationId xmlns:a16="http://schemas.microsoft.com/office/drawing/2014/main" id="{F2DA7D7A-E3E7-F963-8E2F-AFC8B664AE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349" b="9220"/>
          <a:stretch/>
        </p:blipFill>
        <p:spPr bwMode="auto">
          <a:xfrm>
            <a:off x="5525526" y="4062947"/>
            <a:ext cx="1359769" cy="10528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E9E5D8AD-29CD-A7B1-1953-39B0DD7601C6}"/>
              </a:ext>
            </a:extLst>
          </p:cNvPr>
          <p:cNvCxnSpPr>
            <a:cxnSpLocks/>
          </p:cNvCxnSpPr>
          <p:nvPr/>
        </p:nvCxnSpPr>
        <p:spPr>
          <a:xfrm>
            <a:off x="5784901" y="3486447"/>
            <a:ext cx="0" cy="41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2323368-F721-E075-A0FE-6E4C961CED60}"/>
              </a:ext>
            </a:extLst>
          </p:cNvPr>
          <p:cNvSpPr txBox="1"/>
          <p:nvPr/>
        </p:nvSpPr>
        <p:spPr>
          <a:xfrm>
            <a:off x="7175202" y="2374573"/>
            <a:ext cx="1372566" cy="307777"/>
          </a:xfrm>
          <a:prstGeom prst="rect">
            <a:avLst/>
          </a:prstGeom>
          <a:noFill/>
        </p:spPr>
        <p:txBody>
          <a:bodyPr wrap="square" rtlCol="0">
            <a:spAutoFit/>
          </a:bodyPr>
          <a:lstStyle/>
          <a:p>
            <a:r>
              <a:rPr lang="en-GB" dirty="0">
                <a:solidFill>
                  <a:schemeClr val="bg1"/>
                </a:solidFill>
                <a:latin typeface="Aptos" panose="020B0004020202020204" pitchFamily="34" charset="0"/>
              </a:rPr>
              <a:t>ca. 2016 </a:t>
            </a:r>
          </a:p>
        </p:txBody>
      </p:sp>
      <p:cxnSp>
        <p:nvCxnSpPr>
          <p:cNvPr id="4" name="Straight Arrow Connector 3">
            <a:extLst>
              <a:ext uri="{FF2B5EF4-FFF2-40B4-BE49-F238E27FC236}">
                <a16:creationId xmlns:a16="http://schemas.microsoft.com/office/drawing/2014/main" id="{94D25E85-021C-1235-80AF-19CAA5D6653F}"/>
              </a:ext>
            </a:extLst>
          </p:cNvPr>
          <p:cNvCxnSpPr>
            <a:cxnSpLocks/>
          </p:cNvCxnSpPr>
          <p:nvPr/>
        </p:nvCxnSpPr>
        <p:spPr>
          <a:xfrm flipV="1">
            <a:off x="5525526" y="3231828"/>
            <a:ext cx="0" cy="232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5F05C1D-FF1B-4C5B-0C0A-898CFEE416C6}"/>
              </a:ext>
            </a:extLst>
          </p:cNvPr>
          <p:cNvCxnSpPr>
            <a:cxnSpLocks/>
          </p:cNvCxnSpPr>
          <p:nvPr/>
        </p:nvCxnSpPr>
        <p:spPr>
          <a:xfrm>
            <a:off x="5298130" y="3455228"/>
            <a:ext cx="0" cy="181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314428"/>
      </p:ext>
    </p:extLst>
  </p:cSld>
  <p:clrMapOvr>
    <a:masterClrMapping/>
  </p:clrMapOvr>
  <mc:AlternateContent xmlns:mc="http://schemas.openxmlformats.org/markup-compatibility/2006">
    <mc:Choice xmlns:p14="http://schemas.microsoft.com/office/powerpoint/2010/main" Requires="p14">
      <p:transition spd="med" p14:dur="700" advTm="62101">
        <p:fade/>
      </p:transition>
    </mc:Choice>
    <mc:Fallback>
      <p:transition spd="med" advTm="6210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ABF4A-5514-FB89-2A44-E038F63EF4B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3D39017-3BE8-C0CC-6843-9B0B86DCAF03}"/>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2AAA1710-386C-B0A1-DB4B-A41CEB2AB419}"/>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cxnSp>
        <p:nvCxnSpPr>
          <p:cNvPr id="16" name="Straight Arrow Connector 15">
            <a:extLst>
              <a:ext uri="{FF2B5EF4-FFF2-40B4-BE49-F238E27FC236}">
                <a16:creationId xmlns:a16="http://schemas.microsoft.com/office/drawing/2014/main" id="{7E32BCC3-AED1-C838-8AEF-A27E003410A7}"/>
              </a:ext>
            </a:extLst>
          </p:cNvPr>
          <p:cNvCxnSpPr>
            <a:cxnSpLocks/>
          </p:cNvCxnSpPr>
          <p:nvPr/>
        </p:nvCxnSpPr>
        <p:spPr>
          <a:xfrm flipH="1" flipV="1">
            <a:off x="-3153737" y="4095400"/>
            <a:ext cx="515018" cy="519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person holding a drill on a boat&#10;&#10;AI-generated content may be incorrect.">
            <a:extLst>
              <a:ext uri="{FF2B5EF4-FFF2-40B4-BE49-F238E27FC236}">
                <a16:creationId xmlns:a16="http://schemas.microsoft.com/office/drawing/2014/main" id="{04813E43-3541-2DDB-7F95-7696383B59BD}"/>
              </a:ext>
            </a:extLst>
          </p:cNvPr>
          <p:cNvPicPr>
            <a:picLocks noChangeAspect="1"/>
          </p:cNvPicPr>
          <p:nvPr/>
        </p:nvPicPr>
        <p:blipFill>
          <a:blip r:embed="rId3"/>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89CC4FB7-7015-0BA4-8AB1-3E5F7B1CB9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419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7F3A2-DCC5-B312-0BB3-791D5E0E01E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DEFC341-E0EB-213A-D98E-185BB9C4B441}"/>
              </a:ext>
            </a:extLst>
          </p:cNvPr>
          <p:cNvPicPr>
            <a:picLocks noChangeAspect="1"/>
          </p:cNvPicPr>
          <p:nvPr/>
        </p:nvPicPr>
        <p:blipFill>
          <a:blip r:embed="rId3"/>
          <a:stretch>
            <a:fillRect/>
          </a:stretch>
        </p:blipFill>
        <p:spPr>
          <a:xfrm>
            <a:off x="3504289" y="562854"/>
            <a:ext cx="1874183" cy="315331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0F8B35A-E626-4352-11E9-DCFFCD5D6DC2}"/>
              </a:ext>
            </a:extLst>
          </p:cNvPr>
          <p:cNvPicPr>
            <a:picLocks noChangeAspect="1"/>
          </p:cNvPicPr>
          <p:nvPr/>
        </p:nvPicPr>
        <p:blipFill>
          <a:blip r:embed="rId4"/>
          <a:stretch>
            <a:fillRect/>
          </a:stretch>
        </p:blipFill>
        <p:spPr>
          <a:xfrm>
            <a:off x="3782187" y="2744923"/>
            <a:ext cx="1296491" cy="155844"/>
          </a:xfrm>
          <a:prstGeom prst="rect">
            <a:avLst/>
          </a:prstGeom>
        </p:spPr>
      </p:pic>
      <p:sp>
        <p:nvSpPr>
          <p:cNvPr id="6" name="TextBox 5">
            <a:extLst>
              <a:ext uri="{FF2B5EF4-FFF2-40B4-BE49-F238E27FC236}">
                <a16:creationId xmlns:a16="http://schemas.microsoft.com/office/drawing/2014/main" id="{9D065372-B28F-D5EA-CEC8-9E4AB7E9A781}"/>
              </a:ext>
            </a:extLst>
          </p:cNvPr>
          <p:cNvSpPr txBox="1"/>
          <p:nvPr/>
        </p:nvSpPr>
        <p:spPr>
          <a:xfrm>
            <a:off x="3337627" y="3714239"/>
            <a:ext cx="2185615" cy="307777"/>
          </a:xfrm>
          <a:prstGeom prst="rect">
            <a:avLst/>
          </a:prstGeom>
          <a:noFill/>
        </p:spPr>
        <p:txBody>
          <a:bodyPr wrap="square" rtlCol="0">
            <a:spAutoFit/>
          </a:bodyPr>
          <a:lstStyle/>
          <a:p>
            <a:r>
              <a:rPr lang="en-GB" dirty="0">
                <a:solidFill>
                  <a:schemeClr val="bg1"/>
                </a:solidFill>
                <a:latin typeface="Aptos Display" panose="020B0004020202020204" pitchFamily="34" charset="0"/>
              </a:rPr>
              <a:t>Smart sensor buoy: abiotic </a:t>
            </a:r>
          </a:p>
        </p:txBody>
      </p:sp>
      <p:sp>
        <p:nvSpPr>
          <p:cNvPr id="7" name="TextBox 6">
            <a:extLst>
              <a:ext uri="{FF2B5EF4-FFF2-40B4-BE49-F238E27FC236}">
                <a16:creationId xmlns:a16="http://schemas.microsoft.com/office/drawing/2014/main" id="{3D9D912B-4296-28EC-EC0E-A711CC4E9667}"/>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F3558250-AE56-0395-A7BE-A1D60C6DB1EA}"/>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pic>
        <p:nvPicPr>
          <p:cNvPr id="3" name="Picture 2" descr="A person holding a drill on a boat&#10;&#10;AI-generated content may be incorrect.">
            <a:extLst>
              <a:ext uri="{FF2B5EF4-FFF2-40B4-BE49-F238E27FC236}">
                <a16:creationId xmlns:a16="http://schemas.microsoft.com/office/drawing/2014/main" id="{4909F81A-F00A-6DC2-20B6-55B68DF5FD2D}"/>
              </a:ext>
            </a:extLst>
          </p:cNvPr>
          <p:cNvPicPr>
            <a:picLocks noChangeAspect="1"/>
          </p:cNvPicPr>
          <p:nvPr/>
        </p:nvPicPr>
        <p:blipFill>
          <a:blip r:embed="rId5"/>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160A3319-7015-72C4-359B-D89FCAF768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6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4D4CB-9611-2163-F0B9-3F21471C6F1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F9E919E-18B1-83CC-5E6F-DA06A23B774B}"/>
              </a:ext>
            </a:extLst>
          </p:cNvPr>
          <p:cNvPicPr>
            <a:picLocks noChangeAspect="1"/>
          </p:cNvPicPr>
          <p:nvPr/>
        </p:nvPicPr>
        <p:blipFill>
          <a:blip r:embed="rId3"/>
          <a:stretch>
            <a:fillRect/>
          </a:stretch>
        </p:blipFill>
        <p:spPr>
          <a:xfrm>
            <a:off x="3504289" y="562854"/>
            <a:ext cx="1874183" cy="315331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9844AD3-C8FD-374E-EAD8-3F5779E92AC8}"/>
              </a:ext>
            </a:extLst>
          </p:cNvPr>
          <p:cNvPicPr>
            <a:picLocks noChangeAspect="1"/>
          </p:cNvPicPr>
          <p:nvPr/>
        </p:nvPicPr>
        <p:blipFill>
          <a:blip r:embed="rId4"/>
          <a:stretch>
            <a:fillRect/>
          </a:stretch>
        </p:blipFill>
        <p:spPr>
          <a:xfrm>
            <a:off x="3782187" y="2744923"/>
            <a:ext cx="1296491" cy="155844"/>
          </a:xfrm>
          <a:prstGeom prst="rect">
            <a:avLst/>
          </a:prstGeom>
        </p:spPr>
      </p:pic>
      <p:sp>
        <p:nvSpPr>
          <p:cNvPr id="6" name="TextBox 5">
            <a:extLst>
              <a:ext uri="{FF2B5EF4-FFF2-40B4-BE49-F238E27FC236}">
                <a16:creationId xmlns:a16="http://schemas.microsoft.com/office/drawing/2014/main" id="{04A54D81-3A88-1AFF-7BE0-72662F1B9DCD}"/>
              </a:ext>
            </a:extLst>
          </p:cNvPr>
          <p:cNvSpPr txBox="1"/>
          <p:nvPr/>
        </p:nvSpPr>
        <p:spPr>
          <a:xfrm>
            <a:off x="3337627" y="3714239"/>
            <a:ext cx="2185615" cy="307777"/>
          </a:xfrm>
          <a:prstGeom prst="rect">
            <a:avLst/>
          </a:prstGeom>
          <a:noFill/>
        </p:spPr>
        <p:txBody>
          <a:bodyPr wrap="square" rtlCol="0">
            <a:spAutoFit/>
          </a:bodyPr>
          <a:lstStyle/>
          <a:p>
            <a:r>
              <a:rPr lang="en-GB" dirty="0">
                <a:solidFill>
                  <a:schemeClr val="bg1"/>
                </a:solidFill>
                <a:latin typeface="Aptos Display" panose="020B0004020202020204" pitchFamily="34" charset="0"/>
              </a:rPr>
              <a:t>Smart sensor buoy: abiotic </a:t>
            </a:r>
          </a:p>
        </p:txBody>
      </p:sp>
      <p:sp>
        <p:nvSpPr>
          <p:cNvPr id="7" name="TextBox 6">
            <a:extLst>
              <a:ext uri="{FF2B5EF4-FFF2-40B4-BE49-F238E27FC236}">
                <a16:creationId xmlns:a16="http://schemas.microsoft.com/office/drawing/2014/main" id="{563F2254-FA80-8147-A1FC-3403B9B65040}"/>
              </a:ext>
            </a:extLst>
          </p:cNvPr>
          <p:cNvSpPr txBox="1"/>
          <p:nvPr/>
        </p:nvSpPr>
        <p:spPr>
          <a:xfrm>
            <a:off x="164189" y="3708282"/>
            <a:ext cx="4407813" cy="523220"/>
          </a:xfrm>
          <a:prstGeom prst="rect">
            <a:avLst/>
          </a:prstGeom>
          <a:noFill/>
        </p:spPr>
        <p:txBody>
          <a:bodyPr wrap="square" lIns="91440" tIns="45720" rIns="91440" bIns="45720" rtlCol="0" anchor="t">
            <a:spAutoFit/>
          </a:bodyPr>
          <a:lstStyle/>
          <a:p>
            <a:r>
              <a:rPr lang="en-GB" dirty="0">
                <a:solidFill>
                  <a:schemeClr val="bg1"/>
                </a:solidFill>
                <a:latin typeface="Aptos Display"/>
              </a:rPr>
              <a:t>Vampire sampler + </a:t>
            </a:r>
          </a:p>
          <a:p>
            <a:r>
              <a:rPr lang="en-GB" dirty="0" err="1">
                <a:solidFill>
                  <a:schemeClr val="bg1"/>
                </a:solidFill>
                <a:latin typeface="Aptos Display"/>
              </a:rPr>
              <a:t>sterivex</a:t>
            </a:r>
            <a:r>
              <a:rPr lang="en-GB" dirty="0">
                <a:solidFill>
                  <a:schemeClr val="bg1"/>
                </a:solidFill>
                <a:latin typeface="Aptos Display"/>
              </a:rPr>
              <a:t> filter: plankton eDNA</a:t>
            </a:r>
          </a:p>
        </p:txBody>
      </p:sp>
      <p:sp>
        <p:nvSpPr>
          <p:cNvPr id="23" name="Google Shape;202;p42">
            <a:extLst>
              <a:ext uri="{FF2B5EF4-FFF2-40B4-BE49-F238E27FC236}">
                <a16:creationId xmlns:a16="http://schemas.microsoft.com/office/drawing/2014/main" id="{59DC654A-4DCB-0B41-8E14-14B95F53A477}"/>
              </a:ext>
            </a:extLst>
          </p:cNvPr>
          <p:cNvSpPr txBox="1">
            <a:spLocks noGrp="1"/>
          </p:cNvSpPr>
          <p:nvPr>
            <p:ph type="title"/>
          </p:nvPr>
        </p:nvSpPr>
        <p:spPr>
          <a:xfrm>
            <a:off x="-3153737" y="-219407"/>
            <a:ext cx="7717500" cy="572700"/>
          </a:xfrm>
          <a:prstGeom prst="rect">
            <a:avLst/>
          </a:prstGeom>
        </p:spPr>
        <p:txBody>
          <a:bodyPr spcFirstLastPara="1" wrap="square" lIns="91425" tIns="91425" rIns="91425" bIns="91425" anchor="t" anchorCtr="0">
            <a:noAutofit/>
          </a:bodyPr>
          <a:lstStyle/>
          <a:p>
            <a:pPr algn="ctr"/>
            <a:r>
              <a:rPr lang="en" sz="2000" dirty="0">
                <a:solidFill>
                  <a:schemeClr val="bg1"/>
                </a:solidFill>
                <a:latin typeface="Aptos"/>
              </a:rPr>
              <a:t>Sampling</a:t>
            </a:r>
            <a:r>
              <a:rPr lang="en" dirty="0">
                <a:solidFill>
                  <a:schemeClr val="bg1"/>
                </a:solidFill>
                <a:latin typeface="Aptos"/>
              </a:rPr>
              <a:t> </a:t>
            </a:r>
            <a:endParaRPr dirty="0">
              <a:solidFill>
                <a:schemeClr val="bg1"/>
              </a:solidFill>
              <a:latin typeface="Aptos"/>
            </a:endParaRPr>
          </a:p>
        </p:txBody>
      </p:sp>
      <p:pic>
        <p:nvPicPr>
          <p:cNvPr id="3" name="Picture 2" descr="A person holding a drill on a boat&#10;&#10;AI-generated content may be incorrect.">
            <a:extLst>
              <a:ext uri="{FF2B5EF4-FFF2-40B4-BE49-F238E27FC236}">
                <a16:creationId xmlns:a16="http://schemas.microsoft.com/office/drawing/2014/main" id="{16A2F335-C135-FD55-3375-F21E19A190A8}"/>
              </a:ext>
            </a:extLst>
          </p:cNvPr>
          <p:cNvPicPr>
            <a:picLocks noChangeAspect="1"/>
          </p:cNvPicPr>
          <p:nvPr/>
        </p:nvPicPr>
        <p:blipFill>
          <a:blip r:embed="rId5"/>
          <a:stretch>
            <a:fillRect/>
          </a:stretch>
        </p:blipFill>
        <p:spPr>
          <a:xfrm>
            <a:off x="227319" y="503360"/>
            <a:ext cx="2459560" cy="3108021"/>
          </a:xfrm>
          <a:prstGeom prst="rect">
            <a:avLst/>
          </a:prstGeom>
          <a:ln>
            <a:noFill/>
          </a:ln>
          <a:effectLst>
            <a:outerShdw blurRad="292100" dist="139700" dir="2700000" algn="tl" rotWithShape="0">
              <a:srgbClr val="333333">
                <a:alpha val="65000"/>
              </a:srgbClr>
            </a:outerShdw>
          </a:effectLst>
        </p:spPr>
      </p:pic>
      <p:pic>
        <p:nvPicPr>
          <p:cNvPr id="5" name="Picture 2" descr="Sterivex DNA extraction">
            <a:extLst>
              <a:ext uri="{FF2B5EF4-FFF2-40B4-BE49-F238E27FC236}">
                <a16:creationId xmlns:a16="http://schemas.microsoft.com/office/drawing/2014/main" id="{786ACF24-8745-B646-E3A5-A17506FB41D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47" b="20878"/>
          <a:stretch/>
        </p:blipFill>
        <p:spPr bwMode="auto">
          <a:xfrm rot="5400000">
            <a:off x="1829416" y="746615"/>
            <a:ext cx="1434047" cy="947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descr="A close up of a piece of food&#10;&#10;Description automatically generated">
            <a:extLst>
              <a:ext uri="{FF2B5EF4-FFF2-40B4-BE49-F238E27FC236}">
                <a16:creationId xmlns:a16="http://schemas.microsoft.com/office/drawing/2014/main" id="{83DCA785-6906-E8A3-2E6F-94F3DC022385}"/>
              </a:ext>
            </a:extLst>
          </p:cNvPr>
          <p:cNvPicPr>
            <a:picLocks noChangeAspect="1"/>
          </p:cNvPicPr>
          <p:nvPr/>
        </p:nvPicPr>
        <p:blipFill>
          <a:blip r:embed="rId7"/>
          <a:srcRect l="25467" t="15191" r="33544" b="16600"/>
          <a:stretch/>
        </p:blipFill>
        <p:spPr>
          <a:xfrm rot="5400000">
            <a:off x="5762213" y="663197"/>
            <a:ext cx="3138157" cy="293748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8DC4C42-AE0E-A490-00A9-099332666CC3}"/>
              </a:ext>
            </a:extLst>
          </p:cNvPr>
          <p:cNvSpPr txBox="1"/>
          <p:nvPr/>
        </p:nvSpPr>
        <p:spPr>
          <a:xfrm>
            <a:off x="5486302" y="3708288"/>
            <a:ext cx="3493515" cy="1169551"/>
          </a:xfrm>
          <a:prstGeom prst="rect">
            <a:avLst/>
          </a:prstGeom>
          <a:noFill/>
        </p:spPr>
        <p:txBody>
          <a:bodyPr wrap="square" rtlCol="0">
            <a:spAutoFit/>
          </a:bodyPr>
          <a:lstStyle/>
          <a:p>
            <a:pPr algn="ctr"/>
            <a:r>
              <a:rPr lang="en-GB" b="1" dirty="0">
                <a:solidFill>
                  <a:schemeClr val="bg1"/>
                </a:solidFill>
                <a:latin typeface="Aptos Display" panose="020B0004020202020204" pitchFamily="34" charset="0"/>
              </a:rPr>
              <a:t>Visual Surveys</a:t>
            </a:r>
          </a:p>
          <a:p>
            <a:pPr algn="ctr"/>
            <a:r>
              <a:rPr lang="en-GB" dirty="0">
                <a:solidFill>
                  <a:schemeClr val="bg1"/>
                </a:solidFill>
                <a:latin typeface="Aptos Display" panose="020B0004020202020204" pitchFamily="34" charset="0"/>
              </a:rPr>
              <a:t>+  zoo / phytoplankton</a:t>
            </a:r>
          </a:p>
          <a:p>
            <a:pPr algn="ctr"/>
            <a:r>
              <a:rPr lang="en-GB" dirty="0">
                <a:solidFill>
                  <a:schemeClr val="bg1"/>
                </a:solidFill>
                <a:latin typeface="Aptos Display" panose="020B0004020202020204" pitchFamily="34" charset="0"/>
              </a:rPr>
              <a:t>+  phytoplankton</a:t>
            </a:r>
          </a:p>
          <a:p>
            <a:pPr algn="ctr"/>
            <a:r>
              <a:rPr lang="en-GB" dirty="0">
                <a:solidFill>
                  <a:schemeClr val="bg1"/>
                </a:solidFill>
                <a:latin typeface="Aptos Display" panose="020B0004020202020204" pitchFamily="34" charset="0"/>
              </a:rPr>
              <a:t>+  Blade Epibionts</a:t>
            </a:r>
          </a:p>
          <a:p>
            <a:endParaRPr lang="en-GB"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20430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with black dots and white text&#10;&#10;AI-generated content may be incorrect.">
            <a:extLst>
              <a:ext uri="{FF2B5EF4-FFF2-40B4-BE49-F238E27FC236}">
                <a16:creationId xmlns:a16="http://schemas.microsoft.com/office/drawing/2014/main" id="{4E97A3B5-1BC3-9C47-B71A-226F87AA53AC}"/>
              </a:ext>
            </a:extLst>
          </p:cNvPr>
          <p:cNvPicPr>
            <a:picLocks noChangeAspect="1"/>
          </p:cNvPicPr>
          <p:nvPr/>
        </p:nvPicPr>
        <p:blipFill>
          <a:blip r:embed="rId3"/>
          <a:stretch>
            <a:fillRect/>
          </a:stretch>
        </p:blipFill>
        <p:spPr>
          <a:xfrm>
            <a:off x="229262" y="162971"/>
            <a:ext cx="4062960" cy="3698751"/>
          </a:xfrm>
          <a:prstGeom prst="rect">
            <a:avLst/>
          </a:prstGeom>
        </p:spPr>
      </p:pic>
      <p:sp>
        <p:nvSpPr>
          <p:cNvPr id="17" name="TextBox 16">
            <a:extLst>
              <a:ext uri="{FF2B5EF4-FFF2-40B4-BE49-F238E27FC236}">
                <a16:creationId xmlns:a16="http://schemas.microsoft.com/office/drawing/2014/main" id="{8F5712AC-3C3F-BF78-AE40-23F2321C1B65}"/>
              </a:ext>
            </a:extLst>
          </p:cNvPr>
          <p:cNvSpPr txBox="1"/>
          <p:nvPr/>
        </p:nvSpPr>
        <p:spPr>
          <a:xfrm>
            <a:off x="136478" y="3964674"/>
            <a:ext cx="4435522" cy="738664"/>
          </a:xfrm>
          <a:prstGeom prst="rect">
            <a:avLst/>
          </a:prstGeom>
          <a:noFill/>
        </p:spPr>
        <p:txBody>
          <a:bodyPr wrap="square" rtlCol="0">
            <a:spAutoFit/>
          </a:bodyPr>
          <a:lstStyle/>
          <a:p>
            <a:r>
              <a:rPr lang="en-GB" dirty="0">
                <a:solidFill>
                  <a:schemeClr val="bg1"/>
                </a:solidFill>
              </a:rPr>
              <a:t>Feeding success was highest at intermediate ambient flow speeds and lowest at low and fast speeds (Arkema</a:t>
            </a:r>
            <a:r>
              <a:rPr lang="en-GB" i="1" dirty="0">
                <a:solidFill>
                  <a:schemeClr val="bg1"/>
                </a:solidFill>
              </a:rPr>
              <a:t> et al</a:t>
            </a:r>
            <a:r>
              <a:rPr lang="en-GB" dirty="0">
                <a:solidFill>
                  <a:schemeClr val="bg1"/>
                </a:solidFill>
              </a:rPr>
              <a:t>. 2009).</a:t>
            </a:r>
          </a:p>
        </p:txBody>
      </p:sp>
      <p:sp>
        <p:nvSpPr>
          <p:cNvPr id="18" name="TextBox 17">
            <a:extLst>
              <a:ext uri="{FF2B5EF4-FFF2-40B4-BE49-F238E27FC236}">
                <a16:creationId xmlns:a16="http://schemas.microsoft.com/office/drawing/2014/main" id="{2092BB25-BE54-A698-8537-5E5CC2CD5697}"/>
              </a:ext>
            </a:extLst>
          </p:cNvPr>
          <p:cNvSpPr txBox="1"/>
          <p:nvPr/>
        </p:nvSpPr>
        <p:spPr>
          <a:xfrm>
            <a:off x="4572000" y="3964674"/>
            <a:ext cx="4435522" cy="954107"/>
          </a:xfrm>
          <a:prstGeom prst="rect">
            <a:avLst/>
          </a:prstGeom>
          <a:noFill/>
        </p:spPr>
        <p:txBody>
          <a:bodyPr wrap="square" rtlCol="0">
            <a:spAutoFit/>
          </a:bodyPr>
          <a:lstStyle/>
          <a:p>
            <a:r>
              <a:rPr lang="en-GB" sz="1400" b="0" i="0" u="none" strike="noStrike" baseline="0" dirty="0">
                <a:solidFill>
                  <a:schemeClr val="bg1"/>
                </a:solidFill>
                <a:latin typeface="Aptos" panose="020B0004020202020204" pitchFamily="34" charset="0"/>
              </a:rPr>
              <a:t>biofoulers have been shown to increase feeding activity and growth rates in gentle currents relative to stronger currents (Pratt, 2008, </a:t>
            </a:r>
            <a:r>
              <a:rPr lang="en-GB" sz="1400" b="0" i="0" u="none" strike="noStrike" baseline="0" dirty="0" err="1">
                <a:solidFill>
                  <a:schemeClr val="bg1"/>
                </a:solidFill>
                <a:latin typeface="Aptos" panose="020B0004020202020204" pitchFamily="34" charset="0"/>
              </a:rPr>
              <a:t>Visch</a:t>
            </a:r>
            <a:r>
              <a:rPr lang="en-GB" sz="1400" b="0" i="0" u="none" strike="noStrike" baseline="0" dirty="0">
                <a:solidFill>
                  <a:schemeClr val="bg1"/>
                </a:solidFill>
                <a:latin typeface="Aptos" panose="020B0004020202020204" pitchFamily="34" charset="0"/>
              </a:rPr>
              <a:t> et al., 2020).</a:t>
            </a:r>
          </a:p>
          <a:p>
            <a:endParaRPr lang="en-GB" dirty="0"/>
          </a:p>
        </p:txBody>
      </p:sp>
      <p:pic>
        <p:nvPicPr>
          <p:cNvPr id="20" name="Picture 19">
            <a:extLst>
              <a:ext uri="{FF2B5EF4-FFF2-40B4-BE49-F238E27FC236}">
                <a16:creationId xmlns:a16="http://schemas.microsoft.com/office/drawing/2014/main" id="{FD08C964-D02E-2A70-057E-96BAEBB92345}"/>
              </a:ext>
            </a:extLst>
          </p:cNvPr>
          <p:cNvPicPr>
            <a:picLocks noChangeAspect="1"/>
          </p:cNvPicPr>
          <p:nvPr/>
        </p:nvPicPr>
        <p:blipFill>
          <a:blip r:embed="rId4"/>
          <a:srcRect t="44301"/>
          <a:stretch/>
        </p:blipFill>
        <p:spPr>
          <a:xfrm>
            <a:off x="4503761" y="162970"/>
            <a:ext cx="4325643" cy="3698751"/>
          </a:xfrm>
          <a:prstGeom prst="rect">
            <a:avLst/>
          </a:prstGeom>
        </p:spPr>
      </p:pic>
    </p:spTree>
    <p:extLst>
      <p:ext uri="{BB962C8B-B14F-4D97-AF65-F5344CB8AC3E}">
        <p14:creationId xmlns:p14="http://schemas.microsoft.com/office/powerpoint/2010/main" val="143546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cture">
            <a:extLst>
              <a:ext uri="{FF2B5EF4-FFF2-40B4-BE49-F238E27FC236}">
                <a16:creationId xmlns:a16="http://schemas.microsoft.com/office/drawing/2014/main" id="{37E71A45-D931-5D1E-27CE-7ABF9D5E8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078" y="235129"/>
            <a:ext cx="2170965" cy="391208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66C55C-6898-AA9B-AA87-B06F19B7AB14}"/>
              </a:ext>
            </a:extLst>
          </p:cNvPr>
          <p:cNvSpPr txBox="1"/>
          <p:nvPr/>
        </p:nvSpPr>
        <p:spPr>
          <a:xfrm>
            <a:off x="5621908" y="4147213"/>
            <a:ext cx="3261816" cy="523220"/>
          </a:xfrm>
          <a:prstGeom prst="rect">
            <a:avLst/>
          </a:prstGeom>
          <a:noFill/>
        </p:spPr>
        <p:txBody>
          <a:bodyPr wrap="square" rtlCol="0">
            <a:spAutoFit/>
          </a:bodyPr>
          <a:lstStyle/>
          <a:p>
            <a:r>
              <a:rPr lang="en-GB" dirty="0">
                <a:solidFill>
                  <a:schemeClr val="bg1"/>
                </a:solidFill>
                <a:latin typeface="Aptos" panose="020B0004020202020204" pitchFamily="34" charset="0"/>
              </a:rPr>
              <a:t>HOBO pendant accelerometer</a:t>
            </a:r>
          </a:p>
          <a:p>
            <a:r>
              <a:rPr lang="en-GB" dirty="0">
                <a:solidFill>
                  <a:schemeClr val="bg1"/>
                </a:solidFill>
                <a:latin typeface="Aptos" panose="020B0004020202020204" pitchFamily="34" charset="0"/>
              </a:rPr>
              <a:t>Deployed at farms.</a:t>
            </a:r>
          </a:p>
        </p:txBody>
      </p:sp>
      <p:pic>
        <p:nvPicPr>
          <p:cNvPr id="25" name="Picture 24" descr="A collage of a diagram of a fishing line&#10;&#10;AI-generated content may be incorrect.">
            <a:extLst>
              <a:ext uri="{FF2B5EF4-FFF2-40B4-BE49-F238E27FC236}">
                <a16:creationId xmlns:a16="http://schemas.microsoft.com/office/drawing/2014/main" id="{C0058F7E-5AAF-797C-D2C9-B9E3FE409260}"/>
              </a:ext>
            </a:extLst>
          </p:cNvPr>
          <p:cNvPicPr>
            <a:picLocks noChangeAspect="1"/>
          </p:cNvPicPr>
          <p:nvPr/>
        </p:nvPicPr>
        <p:blipFill>
          <a:blip r:embed="rId4"/>
          <a:stretch>
            <a:fillRect/>
          </a:stretch>
        </p:blipFill>
        <p:spPr>
          <a:xfrm>
            <a:off x="122830" y="204717"/>
            <a:ext cx="4287699" cy="3533064"/>
          </a:xfrm>
          <a:prstGeom prst="rect">
            <a:avLst/>
          </a:prstGeom>
        </p:spPr>
      </p:pic>
      <p:pic>
        <p:nvPicPr>
          <p:cNvPr id="27" name="Picture 26" descr="A close-up of a website&#10;&#10;AI-generated content may be incorrect.">
            <a:extLst>
              <a:ext uri="{FF2B5EF4-FFF2-40B4-BE49-F238E27FC236}">
                <a16:creationId xmlns:a16="http://schemas.microsoft.com/office/drawing/2014/main" id="{63CD5736-0FB5-F5AD-2817-CF1B47BBBDB5}"/>
              </a:ext>
            </a:extLst>
          </p:cNvPr>
          <p:cNvPicPr>
            <a:picLocks noChangeAspect="1"/>
          </p:cNvPicPr>
          <p:nvPr/>
        </p:nvPicPr>
        <p:blipFill>
          <a:blip r:embed="rId5"/>
          <a:stretch>
            <a:fillRect/>
          </a:stretch>
        </p:blipFill>
        <p:spPr>
          <a:xfrm>
            <a:off x="70585" y="3894730"/>
            <a:ext cx="4392188" cy="862077"/>
          </a:xfrm>
          <a:prstGeom prst="rect">
            <a:avLst/>
          </a:prstGeom>
        </p:spPr>
      </p:pic>
    </p:spTree>
    <p:extLst>
      <p:ext uri="{BB962C8B-B14F-4D97-AF65-F5344CB8AC3E}">
        <p14:creationId xmlns:p14="http://schemas.microsoft.com/office/powerpoint/2010/main" val="890913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5146-0F1C-174C-D8F3-86FD696DC738}"/>
            </a:ext>
          </a:extLst>
        </p:cNvPr>
        <p:cNvGrpSpPr/>
        <p:nvPr/>
      </p:nvGrpSpPr>
      <p:grpSpPr>
        <a:xfrm>
          <a:off x="0" y="0"/>
          <a:ext cx="0" cy="0"/>
          <a:chOff x="0" y="0"/>
          <a:chExt cx="0" cy="0"/>
        </a:xfrm>
      </p:grpSpPr>
      <p:pic>
        <p:nvPicPr>
          <p:cNvPr id="18" name="Picture 17" descr="Several green barrels in a room&#10;&#10;AI-generated content may be incorrect.">
            <a:extLst>
              <a:ext uri="{FF2B5EF4-FFF2-40B4-BE49-F238E27FC236}">
                <a16:creationId xmlns:a16="http://schemas.microsoft.com/office/drawing/2014/main" id="{FBDB9A70-A852-A822-9E6D-6E6A59D4CB1E}"/>
              </a:ext>
            </a:extLst>
          </p:cNvPr>
          <p:cNvPicPr>
            <a:picLocks noChangeAspect="1"/>
          </p:cNvPicPr>
          <p:nvPr/>
        </p:nvPicPr>
        <p:blipFill>
          <a:blip r:embed="rId3"/>
          <a:stretch>
            <a:fillRect/>
          </a:stretch>
        </p:blipFill>
        <p:spPr>
          <a:xfrm>
            <a:off x="265161" y="931165"/>
            <a:ext cx="3592382" cy="2694286"/>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729C07FE-00A8-C080-0BC2-0E2E1EFD3270}"/>
              </a:ext>
            </a:extLst>
          </p:cNvPr>
          <p:cNvSpPr txBox="1"/>
          <p:nvPr/>
        </p:nvSpPr>
        <p:spPr>
          <a:xfrm>
            <a:off x="173657" y="3620923"/>
            <a:ext cx="3261816" cy="307777"/>
          </a:xfrm>
          <a:prstGeom prst="rect">
            <a:avLst/>
          </a:prstGeom>
          <a:noFill/>
        </p:spPr>
        <p:txBody>
          <a:bodyPr wrap="square" rtlCol="0">
            <a:spAutoFit/>
          </a:bodyPr>
          <a:lstStyle/>
          <a:p>
            <a:r>
              <a:rPr lang="en-GB" dirty="0">
                <a:solidFill>
                  <a:schemeClr val="bg1"/>
                </a:solidFill>
                <a:latin typeface="Aptos" panose="020B0004020202020204" pitchFamily="34" charset="0"/>
              </a:rPr>
              <a:t>Mesocosm set-up at Millport</a:t>
            </a:r>
          </a:p>
        </p:txBody>
      </p:sp>
      <p:pic>
        <p:nvPicPr>
          <p:cNvPr id="23" name="Picture 22" descr="A diagram of a cylinder&#10;&#10;AI-generated content may be incorrect.">
            <a:extLst>
              <a:ext uri="{FF2B5EF4-FFF2-40B4-BE49-F238E27FC236}">
                <a16:creationId xmlns:a16="http://schemas.microsoft.com/office/drawing/2014/main" id="{9A8C09CE-BA79-DE4E-20C6-D83D42647E57}"/>
              </a:ext>
            </a:extLst>
          </p:cNvPr>
          <p:cNvPicPr>
            <a:picLocks noChangeAspect="1"/>
          </p:cNvPicPr>
          <p:nvPr/>
        </p:nvPicPr>
        <p:blipFill>
          <a:blip r:embed="rId4"/>
          <a:stretch>
            <a:fillRect/>
          </a:stretch>
        </p:blipFill>
        <p:spPr>
          <a:xfrm>
            <a:off x="4083740" y="535085"/>
            <a:ext cx="4795099" cy="3735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8718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4FB2FE-5BF8-F32F-19DD-2FCB641EAE2D}"/>
              </a:ext>
            </a:extLst>
          </p:cNvPr>
          <p:cNvSpPr txBox="1"/>
          <p:nvPr/>
        </p:nvSpPr>
        <p:spPr>
          <a:xfrm>
            <a:off x="750627" y="580030"/>
            <a:ext cx="7826991" cy="3477875"/>
          </a:xfrm>
          <a:prstGeom prst="rect">
            <a:avLst/>
          </a:prstGeom>
          <a:noFill/>
        </p:spPr>
        <p:txBody>
          <a:bodyPr wrap="square" rtlCol="0">
            <a:spAutoFit/>
          </a:bodyPr>
          <a:lstStyle/>
          <a:p>
            <a:pPr>
              <a:buNone/>
            </a:pPr>
            <a:r>
              <a:rPr lang="en-GB" sz="2000" dirty="0">
                <a:solidFill>
                  <a:schemeClr val="bg1"/>
                </a:solidFill>
                <a:latin typeface="Aptos" panose="020B0004020202020204" pitchFamily="34" charset="0"/>
              </a:rPr>
              <a:t>Project Summary</a:t>
            </a:r>
          </a:p>
          <a:p>
            <a:pPr>
              <a:buNone/>
            </a:pPr>
            <a:endParaRPr lang="en-GB" sz="2000" dirty="0">
              <a:solidFill>
                <a:schemeClr val="bg1"/>
              </a:solidFill>
              <a:latin typeface="Aptos" panose="020B0004020202020204" pitchFamily="34" charset="0"/>
            </a:endParaRPr>
          </a:p>
          <a:p>
            <a:pPr>
              <a:buNone/>
            </a:pPr>
            <a:r>
              <a:rPr lang="en-GB" sz="2000" dirty="0">
                <a:solidFill>
                  <a:schemeClr val="bg1"/>
                </a:solidFill>
                <a:latin typeface="Aptos" panose="020B0004020202020204" pitchFamily="34" charset="0"/>
              </a:rPr>
              <a:t>Aim:</a:t>
            </a:r>
            <a:br>
              <a:rPr lang="en-GB" sz="2000" dirty="0">
                <a:solidFill>
                  <a:schemeClr val="bg1"/>
                </a:solidFill>
                <a:latin typeface="Aptos" panose="020B0004020202020204" pitchFamily="34" charset="0"/>
              </a:rPr>
            </a:br>
            <a:r>
              <a:rPr lang="en-GB" sz="2000" dirty="0">
                <a:solidFill>
                  <a:schemeClr val="bg1"/>
                </a:solidFill>
                <a:latin typeface="Aptos" panose="020B0004020202020204" pitchFamily="34" charset="0"/>
              </a:rPr>
              <a:t>Optimise eDNA as an early warning system for biofouling in seaweed aquaculture.</a:t>
            </a:r>
          </a:p>
          <a:p>
            <a:pPr>
              <a:buNone/>
            </a:pPr>
            <a:endParaRPr lang="en-GB" sz="2000" dirty="0">
              <a:solidFill>
                <a:schemeClr val="bg1"/>
              </a:solidFill>
              <a:latin typeface="Aptos" panose="020B0004020202020204" pitchFamily="34" charset="0"/>
            </a:endParaRPr>
          </a:p>
          <a:p>
            <a:pPr>
              <a:buNone/>
            </a:pPr>
            <a:r>
              <a:rPr lang="en-GB" sz="2000" dirty="0">
                <a:solidFill>
                  <a:schemeClr val="bg1"/>
                </a:solidFill>
                <a:latin typeface="Aptos" panose="020B0004020202020204" pitchFamily="34" charset="0"/>
              </a:rPr>
              <a:t>Approach:</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Develop species-specific primers for key epibionts</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Compare eDNA with microscopy to test predictive power</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Link biofouling trends to environmental drivers (in situ </a:t>
            </a:r>
            <a:r>
              <a:rPr lang="en-GB" sz="2000" dirty="0" err="1">
                <a:solidFill>
                  <a:schemeClr val="bg1"/>
                </a:solidFill>
                <a:latin typeface="Aptos" panose="020B0004020202020204" pitchFamily="34" charset="0"/>
              </a:rPr>
              <a:t>snd</a:t>
            </a:r>
            <a:r>
              <a:rPr lang="en-GB" sz="2000" dirty="0">
                <a:solidFill>
                  <a:schemeClr val="bg1"/>
                </a:solidFill>
                <a:latin typeface="Aptos" panose="020B0004020202020204" pitchFamily="34" charset="0"/>
              </a:rPr>
              <a:t> in vitro)</a:t>
            </a:r>
          </a:p>
          <a:p>
            <a:pPr marL="342900" indent="-342900">
              <a:buClr>
                <a:schemeClr val="bg1"/>
              </a:buClr>
              <a:buFont typeface="Arial" panose="020B0604020202020204" pitchFamily="34" charset="0"/>
              <a:buChar char="•"/>
            </a:pPr>
            <a:r>
              <a:rPr lang="en-GB" sz="2000" dirty="0">
                <a:solidFill>
                  <a:schemeClr val="bg1"/>
                </a:solidFill>
                <a:latin typeface="Aptos" panose="020B0004020202020204" pitchFamily="34" charset="0"/>
              </a:rPr>
              <a:t>Provide actionable tools for sustainable farm management</a:t>
            </a:r>
          </a:p>
        </p:txBody>
      </p:sp>
    </p:spTree>
    <p:extLst>
      <p:ext uri="{BB962C8B-B14F-4D97-AF65-F5344CB8AC3E}">
        <p14:creationId xmlns:p14="http://schemas.microsoft.com/office/powerpoint/2010/main" val="3818620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ssistant to the Administrator - Kilchoan Management Ltd, PA344XD">
            <a:extLst>
              <a:ext uri="{FF2B5EF4-FFF2-40B4-BE49-F238E27FC236}">
                <a16:creationId xmlns:a16="http://schemas.microsoft.com/office/drawing/2014/main" id="{91CCA50E-FCDD-796E-8615-3790684B3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3199" y="841822"/>
            <a:ext cx="2098329" cy="19506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iotechnology and Biological Sciences Research Council">
            <a:extLst>
              <a:ext uri="{FF2B5EF4-FFF2-40B4-BE49-F238E27FC236}">
                <a16:creationId xmlns:a16="http://schemas.microsoft.com/office/drawing/2014/main" id="{A4201AB3-C986-2006-F890-9B3CCDC92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901" y="2880003"/>
            <a:ext cx="2103023" cy="1798877"/>
          </a:xfrm>
          <a:prstGeom prst="rect">
            <a:avLst/>
          </a:prstGeom>
          <a:solidFill>
            <a:schemeClr val="bg1"/>
          </a:solidFill>
          <a:ln>
            <a:solidFill>
              <a:schemeClr val="bg1"/>
            </a:solidFill>
          </a:ln>
        </p:spPr>
      </p:pic>
      <p:pic>
        <p:nvPicPr>
          <p:cNvPr id="7" name="Picture 42" descr="Text&#10;&#10;Description automatically generated">
            <a:extLst>
              <a:ext uri="{FF2B5EF4-FFF2-40B4-BE49-F238E27FC236}">
                <a16:creationId xmlns:a16="http://schemas.microsoft.com/office/drawing/2014/main" id="{5043E4BB-77CD-7C8B-5D9F-8E996E540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0968" y="74636"/>
            <a:ext cx="1833919" cy="60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192;p41">
            <a:extLst>
              <a:ext uri="{FF2B5EF4-FFF2-40B4-BE49-F238E27FC236}">
                <a16:creationId xmlns:a16="http://schemas.microsoft.com/office/drawing/2014/main" id="{E6C8AF6C-FD52-4E9F-687B-115D3F0356B5}"/>
              </a:ext>
            </a:extLst>
          </p:cNvPr>
          <p:cNvSpPr txBox="1">
            <a:spLocks/>
          </p:cNvSpPr>
          <p:nvPr/>
        </p:nvSpPr>
        <p:spPr>
          <a:xfrm>
            <a:off x="-113683" y="-148418"/>
            <a:ext cx="5927630" cy="6685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Yeseva One"/>
              <a:buNone/>
              <a:defRPr sz="3300" b="0" i="0" u="none" strike="noStrike" cap="none">
                <a:solidFill>
                  <a:schemeClr val="dk1"/>
                </a:solidFill>
                <a:latin typeface="Yeseva One"/>
                <a:ea typeface="Yeseva One"/>
                <a:cs typeface="Yeseva One"/>
                <a:sym typeface="Yeseva One"/>
              </a:defRPr>
            </a:lvl1pPr>
            <a:lvl2pPr marR="0" lvl="1"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2pPr>
            <a:lvl3pPr marR="0" lvl="2"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3pPr>
            <a:lvl4pPr marR="0" lvl="3"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4pPr>
            <a:lvl5pPr marR="0" lvl="4"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5pPr>
            <a:lvl6pPr marR="0" lvl="5"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6pPr>
            <a:lvl7pPr marR="0" lvl="6"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7pPr>
            <a:lvl8pPr marR="0" lvl="7"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8pPr>
            <a:lvl9pPr marR="0" lvl="8" algn="l" rtl="0">
              <a:lnSpc>
                <a:spcPct val="100000"/>
              </a:lnSpc>
              <a:spcBef>
                <a:spcPts val="0"/>
              </a:spcBef>
              <a:spcAft>
                <a:spcPts val="0"/>
              </a:spcAft>
              <a:buClr>
                <a:schemeClr val="dk1"/>
              </a:buClr>
              <a:buSzPts val="3200"/>
              <a:buFont typeface="Yeseva One"/>
              <a:buNone/>
              <a:defRPr sz="3200" b="0" i="0" u="none" strike="noStrike" cap="none">
                <a:solidFill>
                  <a:schemeClr val="dk1"/>
                </a:solidFill>
                <a:latin typeface="Yeseva One"/>
                <a:ea typeface="Yeseva One"/>
                <a:cs typeface="Yeseva One"/>
                <a:sym typeface="Yeseva One"/>
              </a:defRPr>
            </a:lvl9pPr>
          </a:lstStyle>
          <a:p>
            <a:pPr algn="ctr"/>
            <a:r>
              <a:rPr lang="en-GB" sz="2000" dirty="0">
                <a:solidFill>
                  <a:schemeClr val="bg1"/>
                </a:solidFill>
                <a:latin typeface="Aptos"/>
                <a:cs typeface="Arial"/>
                <a:sym typeface="Arial"/>
              </a:rPr>
              <a:t>Special thanks to project supervisors and partners:</a:t>
            </a:r>
          </a:p>
        </p:txBody>
      </p:sp>
      <p:sp>
        <p:nvSpPr>
          <p:cNvPr id="8" name="TextBox 7">
            <a:extLst>
              <a:ext uri="{FF2B5EF4-FFF2-40B4-BE49-F238E27FC236}">
                <a16:creationId xmlns:a16="http://schemas.microsoft.com/office/drawing/2014/main" id="{36371B91-0A37-8C84-1EDB-566A7FD69FDE}"/>
              </a:ext>
            </a:extLst>
          </p:cNvPr>
          <p:cNvSpPr txBox="1"/>
          <p:nvPr/>
        </p:nvSpPr>
        <p:spPr>
          <a:xfrm>
            <a:off x="18674" y="2338820"/>
            <a:ext cx="6888683" cy="461665"/>
          </a:xfrm>
          <a:prstGeom prst="rect">
            <a:avLst/>
          </a:prstGeom>
          <a:noFill/>
        </p:spPr>
        <p:txBody>
          <a:bodyPr wrap="square" lIns="91440" tIns="45720" rIns="91440" bIns="45720" rtlCol="0" anchor="t">
            <a:spAutoFit/>
          </a:bodyPr>
          <a:lstStyle/>
          <a:p>
            <a:r>
              <a:rPr lang="en-GB" sz="1200" dirty="0">
                <a:solidFill>
                  <a:schemeClr val="bg1"/>
                </a:solidFill>
              </a:rPr>
              <a:t>Dr Sofie </a:t>
            </a:r>
            <a:r>
              <a:rPr lang="en-GB" sz="1200" dirty="0" err="1">
                <a:solidFill>
                  <a:schemeClr val="bg1"/>
                </a:solidFill>
              </a:rPr>
              <a:t>Spatharis</a:t>
            </a:r>
            <a:r>
              <a:rPr lang="en-GB" sz="1200" dirty="0">
                <a:solidFill>
                  <a:schemeClr val="bg1"/>
                </a:solidFill>
              </a:rPr>
              <a:t>        Prof Martin Llewellyn   Dr Anna McGregor     Marnik Van </a:t>
            </a:r>
            <a:r>
              <a:rPr lang="en-GB" sz="1200" dirty="0" err="1">
                <a:solidFill>
                  <a:schemeClr val="bg1"/>
                </a:solidFill>
              </a:rPr>
              <a:t>Cauter</a:t>
            </a:r>
            <a:endParaRPr lang="en-GB" sz="1200" dirty="0">
              <a:solidFill>
                <a:schemeClr val="bg1"/>
              </a:solidFill>
            </a:endParaRPr>
          </a:p>
          <a:p>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UoG</a:t>
            </a:r>
            <a:r>
              <a:rPr lang="en-GB" sz="1200" dirty="0">
                <a:solidFill>
                  <a:schemeClr val="bg1"/>
                </a:solidFill>
              </a:rPr>
              <a:t>           </a:t>
            </a:r>
            <a:r>
              <a:rPr lang="en-GB" sz="1200" dirty="0" err="1">
                <a:solidFill>
                  <a:schemeClr val="bg1"/>
                </a:solidFill>
              </a:rPr>
              <a:t>Kilchoan</a:t>
            </a:r>
            <a:r>
              <a:rPr lang="en-GB" sz="1200" dirty="0">
                <a:solidFill>
                  <a:schemeClr val="bg1"/>
                </a:solidFill>
              </a:rPr>
              <a:t> Melfort Trust</a:t>
            </a:r>
            <a:endParaRPr lang="en-GB" dirty="0">
              <a:solidFill>
                <a:schemeClr val="bg1"/>
              </a:solidFill>
            </a:endParaRPr>
          </a:p>
        </p:txBody>
      </p:sp>
      <p:pic>
        <p:nvPicPr>
          <p:cNvPr id="2" name="Picture 1" descr="Sofie Spatharis headshot">
            <a:extLst>
              <a:ext uri="{FF2B5EF4-FFF2-40B4-BE49-F238E27FC236}">
                <a16:creationId xmlns:a16="http://schemas.microsoft.com/office/drawing/2014/main" id="{7133DEEC-41C7-E549-7006-9DC72B400B3C}"/>
              </a:ext>
            </a:extLst>
          </p:cNvPr>
          <p:cNvPicPr>
            <a:picLocks noChangeAspect="1"/>
          </p:cNvPicPr>
          <p:nvPr/>
        </p:nvPicPr>
        <p:blipFill>
          <a:blip r:embed="rId6"/>
          <a:stretch>
            <a:fillRect/>
          </a:stretch>
        </p:blipFill>
        <p:spPr>
          <a:xfrm>
            <a:off x="93595" y="449483"/>
            <a:ext cx="1731696" cy="1807559"/>
          </a:xfrm>
          <a:prstGeom prst="rect">
            <a:avLst/>
          </a:prstGeom>
        </p:spPr>
      </p:pic>
      <p:pic>
        <p:nvPicPr>
          <p:cNvPr id="3" name="Picture 2" descr="Dr Martin Llewellyn">
            <a:extLst>
              <a:ext uri="{FF2B5EF4-FFF2-40B4-BE49-F238E27FC236}">
                <a16:creationId xmlns:a16="http://schemas.microsoft.com/office/drawing/2014/main" id="{36B53E3A-E61D-5174-8D16-315E1CC05C13}"/>
              </a:ext>
            </a:extLst>
          </p:cNvPr>
          <p:cNvPicPr>
            <a:picLocks noChangeAspect="1"/>
          </p:cNvPicPr>
          <p:nvPr/>
        </p:nvPicPr>
        <p:blipFill>
          <a:blip r:embed="rId7"/>
          <a:stretch>
            <a:fillRect/>
          </a:stretch>
        </p:blipFill>
        <p:spPr>
          <a:xfrm>
            <a:off x="1843173" y="450313"/>
            <a:ext cx="1599003" cy="1806653"/>
          </a:xfrm>
          <a:prstGeom prst="rect">
            <a:avLst/>
          </a:prstGeom>
        </p:spPr>
      </p:pic>
      <p:pic>
        <p:nvPicPr>
          <p:cNvPr id="4" name="Picture 3" descr="Anna McGregor - Senior Lecturer - University of Glasgow ...">
            <a:extLst>
              <a:ext uri="{FF2B5EF4-FFF2-40B4-BE49-F238E27FC236}">
                <a16:creationId xmlns:a16="http://schemas.microsoft.com/office/drawing/2014/main" id="{8F70B05A-6A56-D432-FCB2-947B9CD51F5E}"/>
              </a:ext>
            </a:extLst>
          </p:cNvPr>
          <p:cNvPicPr>
            <a:picLocks noChangeAspect="1"/>
          </p:cNvPicPr>
          <p:nvPr/>
        </p:nvPicPr>
        <p:blipFill>
          <a:blip r:embed="rId8"/>
          <a:srcRect l="20114" t="-69" r="-254" b="-271"/>
          <a:stretch/>
        </p:blipFill>
        <p:spPr>
          <a:xfrm>
            <a:off x="3463016" y="455060"/>
            <a:ext cx="1486470" cy="1805096"/>
          </a:xfrm>
          <a:prstGeom prst="rect">
            <a:avLst/>
          </a:prstGeom>
        </p:spPr>
      </p:pic>
      <p:pic>
        <p:nvPicPr>
          <p:cNvPr id="9" name="Picture 8" descr="Education and Engagement – Kilchoan Melfort Trust, Argyll, Oban, Scotland">
            <a:extLst>
              <a:ext uri="{FF2B5EF4-FFF2-40B4-BE49-F238E27FC236}">
                <a16:creationId xmlns:a16="http://schemas.microsoft.com/office/drawing/2014/main" id="{0D535FAD-63AD-FA49-B76B-D78BB542C05F}"/>
              </a:ext>
            </a:extLst>
          </p:cNvPr>
          <p:cNvPicPr>
            <a:picLocks noChangeAspect="1"/>
          </p:cNvPicPr>
          <p:nvPr/>
        </p:nvPicPr>
        <p:blipFill>
          <a:blip r:embed="rId9"/>
          <a:stretch>
            <a:fillRect/>
          </a:stretch>
        </p:blipFill>
        <p:spPr>
          <a:xfrm>
            <a:off x="4969052" y="449916"/>
            <a:ext cx="1352383" cy="1806688"/>
          </a:xfrm>
          <a:prstGeom prst="rect">
            <a:avLst/>
          </a:prstGeom>
        </p:spPr>
      </p:pic>
      <p:sp>
        <p:nvSpPr>
          <p:cNvPr id="11" name="TextBox 10">
            <a:extLst>
              <a:ext uri="{FF2B5EF4-FFF2-40B4-BE49-F238E27FC236}">
                <a16:creationId xmlns:a16="http://schemas.microsoft.com/office/drawing/2014/main" id="{4C554051-3A9C-3C33-B1A7-1BD0325AC1ED}"/>
              </a:ext>
            </a:extLst>
          </p:cNvPr>
          <p:cNvSpPr txBox="1"/>
          <p:nvPr/>
        </p:nvSpPr>
        <p:spPr>
          <a:xfrm>
            <a:off x="3631764" y="4761096"/>
            <a:ext cx="5591755" cy="307777"/>
          </a:xfrm>
          <a:prstGeom prst="rect">
            <a:avLst/>
          </a:prstGeom>
          <a:noFill/>
        </p:spPr>
        <p:txBody>
          <a:bodyPr wrap="square">
            <a:spAutoFit/>
          </a:bodyPr>
          <a:lstStyle/>
          <a:p>
            <a:r>
              <a:rPr lang="en-US" dirty="0">
                <a:solidFill>
                  <a:schemeClr val="bg1"/>
                </a:solidFill>
                <a:latin typeface="Helvetica"/>
                <a:cs typeface="Helvetica"/>
              </a:rPr>
              <a:t>BBSRC 2023 Sustainable Aquaculture Partnerships for Innovation</a:t>
            </a:r>
            <a:endParaRPr lang="en-GB" dirty="0">
              <a:solidFill>
                <a:schemeClr val="bg1"/>
              </a:solidFill>
            </a:endParaRPr>
          </a:p>
        </p:txBody>
      </p:sp>
      <p:sp>
        <p:nvSpPr>
          <p:cNvPr id="5" name="TextBox 4">
            <a:extLst>
              <a:ext uri="{FF2B5EF4-FFF2-40B4-BE49-F238E27FC236}">
                <a16:creationId xmlns:a16="http://schemas.microsoft.com/office/drawing/2014/main" id="{B0DD9C3A-6491-3A54-93C8-DB790812DC03}"/>
              </a:ext>
            </a:extLst>
          </p:cNvPr>
          <p:cNvSpPr txBox="1"/>
          <p:nvPr/>
        </p:nvSpPr>
        <p:spPr>
          <a:xfrm>
            <a:off x="222191" y="3140052"/>
            <a:ext cx="6685165" cy="307777"/>
          </a:xfrm>
          <a:prstGeom prst="rect">
            <a:avLst/>
          </a:prstGeom>
          <a:noFill/>
        </p:spPr>
        <p:txBody>
          <a:bodyPr wrap="square" rtlCol="0">
            <a:spAutoFit/>
          </a:bodyPr>
          <a:lstStyle/>
          <a:p>
            <a:r>
              <a:rPr lang="en-GB" dirty="0">
                <a:solidFill>
                  <a:schemeClr val="bg1"/>
                </a:solidFill>
                <a:latin typeface="Aptos" panose="020B0004020202020204" pitchFamily="34" charset="0"/>
              </a:rPr>
              <a:t>Brendan Robertson  	Claire Dagen      Chris </a:t>
            </a:r>
            <a:r>
              <a:rPr lang="en-GB" dirty="0" err="1">
                <a:solidFill>
                  <a:schemeClr val="bg1"/>
                </a:solidFill>
                <a:latin typeface="Aptos" panose="020B0004020202020204" pitchFamily="34" charset="0"/>
              </a:rPr>
              <a:t>Proudlove</a:t>
            </a:r>
            <a:r>
              <a:rPr lang="en-GB" dirty="0">
                <a:solidFill>
                  <a:schemeClr val="bg1"/>
                </a:solidFill>
                <a:latin typeface="Aptos" panose="020B0004020202020204" pitchFamily="34" charset="0"/>
              </a:rPr>
              <a:t> 	Joshua Madely</a:t>
            </a:r>
          </a:p>
        </p:txBody>
      </p:sp>
    </p:spTree>
    <p:extLst>
      <p:ext uri="{BB962C8B-B14F-4D97-AF65-F5344CB8AC3E}">
        <p14:creationId xmlns:p14="http://schemas.microsoft.com/office/powerpoint/2010/main" val="3425652053"/>
      </p:ext>
    </p:extLst>
  </p:cSld>
  <p:clrMapOvr>
    <a:masterClrMapping/>
  </p:clrMapOvr>
  <mc:AlternateContent xmlns:mc="http://schemas.openxmlformats.org/markup-compatibility/2006">
    <mc:Choice xmlns:p14="http://schemas.microsoft.com/office/powerpoint/2010/main" Requires="p14">
      <p:transition spd="med" p14:dur="700" advTm="62101">
        <p:fade/>
      </p:transition>
    </mc:Choice>
    <mc:Fallback>
      <p:transition spd="med" advTm="6210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40CC17F-7210-C496-02EC-5713EE3AE076}"/>
              </a:ext>
            </a:extLst>
          </p:cNvPr>
          <p:cNvSpPr txBox="1"/>
          <p:nvPr/>
        </p:nvSpPr>
        <p:spPr>
          <a:xfrm>
            <a:off x="5430131" y="1448370"/>
            <a:ext cx="3474720" cy="2246769"/>
          </a:xfrm>
          <a:prstGeom prst="rect">
            <a:avLst/>
          </a:prstGeom>
          <a:noFill/>
        </p:spPr>
        <p:txBody>
          <a:bodyPr wrap="square" lIns="91440" tIns="45720" rIns="91440" bIns="45720" rtlCol="0" anchor="t">
            <a:spAutoFit/>
          </a:bodyPr>
          <a:lstStyle/>
          <a:p>
            <a:pPr algn="ctr"/>
            <a:r>
              <a:rPr lang="en-GB" sz="2000" dirty="0">
                <a:solidFill>
                  <a:schemeClr val="bg1"/>
                </a:solidFill>
                <a:latin typeface="Aptos Display" panose="020B0004020202020204" pitchFamily="34" charset="0"/>
              </a:rPr>
              <a:t>Thank you for listening </a:t>
            </a:r>
          </a:p>
          <a:p>
            <a:pPr algn="ctr"/>
            <a:endParaRPr lang="en-GB" sz="2000" dirty="0">
              <a:solidFill>
                <a:schemeClr val="bg1"/>
              </a:solidFill>
              <a:latin typeface="Aptos Display" panose="020B0004020202020204" pitchFamily="34" charset="0"/>
            </a:endParaRPr>
          </a:p>
          <a:p>
            <a:pPr algn="ctr"/>
            <a:endParaRPr lang="en-GB" sz="2000" dirty="0">
              <a:solidFill>
                <a:schemeClr val="bg1"/>
              </a:solidFill>
              <a:latin typeface="Aptos Display" panose="020B0004020202020204" pitchFamily="34" charset="0"/>
            </a:endParaRPr>
          </a:p>
          <a:p>
            <a:pPr algn="ctr"/>
            <a:endParaRPr lang="en-GB" sz="2000" dirty="0">
              <a:solidFill>
                <a:schemeClr val="bg1"/>
              </a:solidFill>
              <a:latin typeface="Aptos Display" panose="020B0004020202020204" pitchFamily="34" charset="0"/>
            </a:endParaRPr>
          </a:p>
          <a:p>
            <a:pPr algn="ctr"/>
            <a:r>
              <a:rPr lang="en-GB" sz="2000" dirty="0">
                <a:solidFill>
                  <a:schemeClr val="bg1"/>
                </a:solidFill>
                <a:latin typeface="Aptos Display" panose="020B0004020202020204" pitchFamily="34" charset="0"/>
              </a:rPr>
              <a:t>Calum Young </a:t>
            </a:r>
          </a:p>
          <a:p>
            <a:pPr algn="ctr"/>
            <a:endParaRPr lang="en-GB" sz="2000" dirty="0">
              <a:solidFill>
                <a:schemeClr val="bg1"/>
              </a:solidFill>
              <a:latin typeface="Aptos Display" panose="020B0004020202020204" pitchFamily="34" charset="0"/>
            </a:endParaRPr>
          </a:p>
          <a:p>
            <a:pPr algn="ctr"/>
            <a:r>
              <a:rPr lang="en-GB" sz="2000" dirty="0">
                <a:solidFill>
                  <a:schemeClr val="bg1"/>
                </a:solidFill>
                <a:latin typeface="Aptos Display"/>
              </a:rPr>
              <a:t>Calum.Young@glasgow.ac.uk</a:t>
            </a:r>
            <a:endParaRPr lang="en-GB" dirty="0"/>
          </a:p>
        </p:txBody>
      </p:sp>
      <p:pic>
        <p:nvPicPr>
          <p:cNvPr id="14" name="Picture 42" descr="Text&#10;&#10;Description automatically generated">
            <a:extLst>
              <a:ext uri="{FF2B5EF4-FFF2-40B4-BE49-F238E27FC236}">
                <a16:creationId xmlns:a16="http://schemas.microsoft.com/office/drawing/2014/main" id="{9B351351-BB17-8635-BD34-B8F3513CA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685" y="3937414"/>
            <a:ext cx="1717619" cy="50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erson on a ladder holding a rope&#10;&#10;AI-generated content may be incorrect.">
            <a:extLst>
              <a:ext uri="{FF2B5EF4-FFF2-40B4-BE49-F238E27FC236}">
                <a16:creationId xmlns:a16="http://schemas.microsoft.com/office/drawing/2014/main" id="{914E74F9-7D52-976B-7E5B-3511D101BC87}"/>
              </a:ext>
            </a:extLst>
          </p:cNvPr>
          <p:cNvPicPr>
            <a:picLocks noChangeAspect="1"/>
          </p:cNvPicPr>
          <p:nvPr/>
        </p:nvPicPr>
        <p:blipFill>
          <a:blip r:embed="rId3"/>
          <a:stretch>
            <a:fillRect/>
          </a:stretch>
        </p:blipFill>
        <p:spPr>
          <a:xfrm>
            <a:off x="1117696" y="49596"/>
            <a:ext cx="3783231" cy="5044308"/>
          </a:xfrm>
          <a:prstGeom prst="rect">
            <a:avLst/>
          </a:prstGeom>
        </p:spPr>
      </p:pic>
    </p:spTree>
    <p:extLst>
      <p:ext uri="{BB962C8B-B14F-4D97-AF65-F5344CB8AC3E}">
        <p14:creationId xmlns:p14="http://schemas.microsoft.com/office/powerpoint/2010/main" val="3108906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9381B-2628-13F0-0F68-B1C46DD033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9A2583-7600-34E1-CFA8-B2E510702413}"/>
              </a:ext>
            </a:extLst>
          </p:cNvPr>
          <p:cNvSpPr>
            <a:spLocks noGrp="1"/>
          </p:cNvSpPr>
          <p:nvPr>
            <p:ph type="title"/>
          </p:nvPr>
        </p:nvSpPr>
        <p:spPr>
          <a:xfrm>
            <a:off x="325825" y="288428"/>
            <a:ext cx="6913045" cy="440347"/>
          </a:xfrm>
        </p:spPr>
        <p:txBody>
          <a:bodyPr/>
          <a:lstStyle/>
          <a:p>
            <a:r>
              <a:rPr lang="en-US" sz="2000" dirty="0">
                <a:solidFill>
                  <a:schemeClr val="bg1"/>
                </a:solidFill>
                <a:latin typeface="Aptos Display" panose="020B0004020202020204" pitchFamily="34" charset="0"/>
              </a:rPr>
              <a:t>Seaweed-Based Circular Bioeconomy</a:t>
            </a:r>
          </a:p>
        </p:txBody>
      </p:sp>
      <p:sp>
        <p:nvSpPr>
          <p:cNvPr id="4" name="TextBox 3">
            <a:extLst>
              <a:ext uri="{FF2B5EF4-FFF2-40B4-BE49-F238E27FC236}">
                <a16:creationId xmlns:a16="http://schemas.microsoft.com/office/drawing/2014/main" id="{61A63696-2FD8-E1C9-6A7E-5619E140D89D}"/>
              </a:ext>
            </a:extLst>
          </p:cNvPr>
          <p:cNvSpPr txBox="1"/>
          <p:nvPr/>
        </p:nvSpPr>
        <p:spPr>
          <a:xfrm>
            <a:off x="54405" y="617544"/>
            <a:ext cx="7455877" cy="2031325"/>
          </a:xfrm>
          <a:prstGeom prst="rect">
            <a:avLst/>
          </a:prstGeom>
          <a:noFill/>
        </p:spPr>
        <p:txBody>
          <a:bodyPr wrap="square" rtlCol="0">
            <a:spAutoFit/>
          </a:bodyPr>
          <a:lstStyle/>
          <a:p>
            <a:endParaRPr lang="en-GB" dirty="0">
              <a:solidFill>
                <a:schemeClr val="bg1"/>
              </a:solidFill>
              <a:latin typeface="Aptos Display" panose="020B0004020202020204" pitchFamily="34" charset="0"/>
            </a:endParaRPr>
          </a:p>
          <a:p>
            <a:endParaRPr lang="en-GB" dirty="0">
              <a:solidFill>
                <a:schemeClr val="bg1"/>
              </a:solidFill>
              <a:latin typeface="Aptos Display" panose="020B0004020202020204" pitchFamily="34" charset="0"/>
            </a:endParaRPr>
          </a:p>
          <a:p>
            <a:endParaRPr lang="en-GB" dirty="0">
              <a:solidFill>
                <a:schemeClr val="bg1"/>
              </a:solidFill>
              <a:latin typeface="Aptos Display" panose="020B0004020202020204" pitchFamily="34" charset="0"/>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p:txBody>
      </p:sp>
      <p:grpSp>
        <p:nvGrpSpPr>
          <p:cNvPr id="7" name="Group 6">
            <a:extLst>
              <a:ext uri="{FF2B5EF4-FFF2-40B4-BE49-F238E27FC236}">
                <a16:creationId xmlns:a16="http://schemas.microsoft.com/office/drawing/2014/main" id="{A5459046-A44C-5A47-D020-214C6D8705AB}"/>
              </a:ext>
            </a:extLst>
          </p:cNvPr>
          <p:cNvGrpSpPr/>
          <p:nvPr/>
        </p:nvGrpSpPr>
        <p:grpSpPr>
          <a:xfrm>
            <a:off x="1817384" y="883001"/>
            <a:ext cx="5407925" cy="3808680"/>
            <a:chOff x="1817377" y="883001"/>
            <a:chExt cx="5407925" cy="3808681"/>
          </a:xfrm>
        </p:grpSpPr>
        <p:pic>
          <p:nvPicPr>
            <p:cNvPr id="5" name="Picture 4">
              <a:extLst>
                <a:ext uri="{FF2B5EF4-FFF2-40B4-BE49-F238E27FC236}">
                  <a16:creationId xmlns:a16="http://schemas.microsoft.com/office/drawing/2014/main" id="{FBB431FC-E14A-D6F0-C22C-F93E45D6BF9B}"/>
                </a:ext>
              </a:extLst>
            </p:cNvPr>
            <p:cNvPicPr>
              <a:picLocks noChangeAspect="1"/>
            </p:cNvPicPr>
            <p:nvPr/>
          </p:nvPicPr>
          <p:blipFill>
            <a:blip r:embed="rId3"/>
            <a:srcRect r="21646"/>
            <a:stretch/>
          </p:blipFill>
          <p:spPr>
            <a:xfrm>
              <a:off x="1918697" y="883001"/>
              <a:ext cx="5306605" cy="3531728"/>
            </a:xfrm>
            <a:prstGeom prst="rect">
              <a:avLst/>
            </a:prstGeom>
          </p:spPr>
        </p:pic>
        <p:sp>
          <p:nvSpPr>
            <p:cNvPr id="6" name="TextBox 5">
              <a:extLst>
                <a:ext uri="{FF2B5EF4-FFF2-40B4-BE49-F238E27FC236}">
                  <a16:creationId xmlns:a16="http://schemas.microsoft.com/office/drawing/2014/main" id="{8803D78C-8A1B-6AE7-F753-CF0AD9EB652B}"/>
                </a:ext>
              </a:extLst>
            </p:cNvPr>
            <p:cNvSpPr txBox="1"/>
            <p:nvPr/>
          </p:nvSpPr>
          <p:spPr>
            <a:xfrm>
              <a:off x="1817377" y="4383905"/>
              <a:ext cx="2345189" cy="307777"/>
            </a:xfrm>
            <a:prstGeom prst="rect">
              <a:avLst/>
            </a:prstGeom>
            <a:noFill/>
          </p:spPr>
          <p:txBody>
            <a:bodyPr wrap="square" rtlCol="0">
              <a:spAutoFit/>
            </a:bodyPr>
            <a:lstStyle/>
            <a:p>
              <a:r>
                <a:rPr lang="en-GB" dirty="0">
                  <a:solidFill>
                    <a:schemeClr val="bg1"/>
                  </a:solidFill>
                  <a:latin typeface="Aptos" panose="020B0004020202020204" pitchFamily="34" charset="0"/>
                </a:rPr>
                <a:t>Duarte et al. (2022)</a:t>
              </a:r>
            </a:p>
          </p:txBody>
        </p:sp>
      </p:grpSp>
    </p:spTree>
    <p:extLst>
      <p:ext uri="{BB962C8B-B14F-4D97-AF65-F5344CB8AC3E}">
        <p14:creationId xmlns:p14="http://schemas.microsoft.com/office/powerpoint/2010/main" val="4037394081"/>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3B79D-0480-6130-FC56-DF3403B454E2}"/>
            </a:ext>
          </a:extLst>
        </p:cNvPr>
        <p:cNvGrpSpPr/>
        <p:nvPr/>
      </p:nvGrpSpPr>
      <p:grpSpPr>
        <a:xfrm>
          <a:off x="0" y="0"/>
          <a:ext cx="0" cy="0"/>
          <a:chOff x="0" y="0"/>
          <a:chExt cx="0" cy="0"/>
        </a:xfrm>
      </p:grpSpPr>
      <p:pic>
        <p:nvPicPr>
          <p:cNvPr id="8" name="Picture 7" descr="A map of the world with different colored countries/regions&#10;&#10;AI-generated content may be incorrect.">
            <a:extLst>
              <a:ext uri="{FF2B5EF4-FFF2-40B4-BE49-F238E27FC236}">
                <a16:creationId xmlns:a16="http://schemas.microsoft.com/office/drawing/2014/main" id="{207E46F1-A7C1-B683-ADAB-4963A914B0DE}"/>
              </a:ext>
            </a:extLst>
          </p:cNvPr>
          <p:cNvPicPr>
            <a:picLocks noChangeAspect="1"/>
          </p:cNvPicPr>
          <p:nvPr/>
        </p:nvPicPr>
        <p:blipFill>
          <a:blip r:embed="rId3"/>
          <a:stretch>
            <a:fillRect/>
          </a:stretch>
        </p:blipFill>
        <p:spPr>
          <a:xfrm>
            <a:off x="944744" y="201851"/>
            <a:ext cx="7554769" cy="4336997"/>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DAA77FF9-F49C-2CE7-B7CB-2A528A8848AF}"/>
              </a:ext>
            </a:extLst>
          </p:cNvPr>
          <p:cNvSpPr txBox="1"/>
          <p:nvPr/>
        </p:nvSpPr>
        <p:spPr>
          <a:xfrm>
            <a:off x="794618" y="4538851"/>
            <a:ext cx="5879140" cy="307777"/>
          </a:xfrm>
          <a:prstGeom prst="rect">
            <a:avLst/>
          </a:prstGeom>
          <a:noFill/>
        </p:spPr>
        <p:txBody>
          <a:bodyPr wrap="square" rtlCol="0">
            <a:spAutoFit/>
          </a:bodyPr>
          <a:lstStyle/>
          <a:p>
            <a:r>
              <a:rPr lang="en-GB" dirty="0">
                <a:solidFill>
                  <a:schemeClr val="bg1"/>
                </a:solidFill>
                <a:latin typeface="Aptos" panose="020B0004020202020204" pitchFamily="34" charset="0"/>
              </a:rPr>
              <a:t>Seaweed production in the year 2019 - Zhang et al. (2022)</a:t>
            </a:r>
          </a:p>
        </p:txBody>
      </p:sp>
    </p:spTree>
    <p:extLst>
      <p:ext uri="{BB962C8B-B14F-4D97-AF65-F5344CB8AC3E}">
        <p14:creationId xmlns:p14="http://schemas.microsoft.com/office/powerpoint/2010/main" val="3614635639"/>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B6D0E-04EB-04DA-8AA7-C12BDC06C72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9D0CA54-019F-A1A0-FD33-AD9406A50B23}"/>
              </a:ext>
            </a:extLst>
          </p:cNvPr>
          <p:cNvSpPr txBox="1"/>
          <p:nvPr/>
        </p:nvSpPr>
        <p:spPr>
          <a:xfrm>
            <a:off x="4397627" y="3473355"/>
            <a:ext cx="5879140" cy="307777"/>
          </a:xfrm>
          <a:prstGeom prst="rect">
            <a:avLst/>
          </a:prstGeom>
          <a:noFill/>
        </p:spPr>
        <p:txBody>
          <a:bodyPr wrap="square" rtlCol="0">
            <a:spAutoFit/>
          </a:bodyPr>
          <a:lstStyle/>
          <a:p>
            <a:r>
              <a:rPr lang="en-GB" dirty="0">
                <a:solidFill>
                  <a:schemeClr val="bg1"/>
                </a:solidFill>
                <a:latin typeface="Aptos" panose="020B0004020202020204" pitchFamily="34" charset="0"/>
              </a:rPr>
              <a:t>Seaweed Processing Plant | Eco Cascade CIC | </a:t>
            </a:r>
            <a:r>
              <a:rPr lang="en-GB" dirty="0" err="1">
                <a:solidFill>
                  <a:schemeClr val="bg1"/>
                </a:solidFill>
                <a:latin typeface="Aptos" panose="020B0004020202020204" pitchFamily="34" charset="0"/>
              </a:rPr>
              <a:t>GlenFarrow</a:t>
            </a:r>
            <a:r>
              <a:rPr lang="en-GB" dirty="0">
                <a:solidFill>
                  <a:schemeClr val="bg1"/>
                </a:solidFill>
                <a:latin typeface="Aptos" panose="020B0004020202020204" pitchFamily="34" charset="0"/>
              </a:rPr>
              <a:t>)</a:t>
            </a:r>
          </a:p>
        </p:txBody>
      </p:sp>
      <p:pic>
        <p:nvPicPr>
          <p:cNvPr id="3074" name="Picture 2" descr="Seaweed Processing Plant | Eco Cascade CIC | GlenFarrow">
            <a:extLst>
              <a:ext uri="{FF2B5EF4-FFF2-40B4-BE49-F238E27FC236}">
                <a16:creationId xmlns:a16="http://schemas.microsoft.com/office/drawing/2014/main" id="{4CC1D9C6-C480-E159-1C29-BF85DC7E2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952" y="747183"/>
            <a:ext cx="4542779" cy="27261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elp help? How Scotland's seaweed ...">
            <a:extLst>
              <a:ext uri="{FF2B5EF4-FFF2-40B4-BE49-F238E27FC236}">
                <a16:creationId xmlns:a16="http://schemas.microsoft.com/office/drawing/2014/main" id="{8104033E-260C-C877-099A-7A366455C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69" y="747184"/>
            <a:ext cx="4148185" cy="2760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786408"/>
      </p:ext>
    </p:extLst>
  </p:cSld>
  <p:clrMapOvr>
    <a:masterClrMapping/>
  </p:clrMapOvr>
  <mc:AlternateContent xmlns:mc="http://schemas.openxmlformats.org/markup-compatibility/2006">
    <mc:Choice xmlns:p14="http://schemas.microsoft.com/office/powerpoint/2010/main" Requires="p14">
      <p:transition spd="med" p14:dur="700" advTm="8589">
        <p:fade/>
      </p:transition>
    </mc:Choice>
    <mc:Fallback>
      <p:transition spd="med" advTm="858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0EEC7E1-57ED-4476-47AF-8E7E2C3D772F}"/>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1DEDD595-73A5-50FE-F711-9A2453B16123}"/>
              </a:ext>
            </a:extLst>
          </p:cNvPr>
          <p:cNvSpPr txBox="1">
            <a:spLocks noGrp="1"/>
          </p:cNvSpPr>
          <p:nvPr>
            <p:ph type="title"/>
          </p:nvPr>
        </p:nvSpPr>
        <p:spPr>
          <a:xfrm>
            <a:off x="218981" y="9277"/>
            <a:ext cx="8211771" cy="588147"/>
          </a:xfrm>
          <a:prstGeom prst="rect">
            <a:avLst/>
          </a:prstGeom>
        </p:spPr>
        <p:txBody>
          <a:bodyPr spcFirstLastPara="1" wrap="square" lIns="91425" tIns="91425" rIns="91425" bIns="91425" anchor="t" anchorCtr="0">
            <a:noAutofit/>
          </a:bodyPr>
          <a:lstStyle/>
          <a:p>
            <a:r>
              <a:rPr lang="en-GB" sz="2000" dirty="0">
                <a:solidFill>
                  <a:schemeClr val="bg1"/>
                </a:solidFill>
                <a:latin typeface="Aptos"/>
              </a:rPr>
              <a:t>Seaweed Epibionts / Biofouling Species</a:t>
            </a:r>
            <a:endParaRPr lang="en" sz="2000" dirty="0">
              <a:solidFill>
                <a:schemeClr val="bg1"/>
              </a:solidFill>
              <a:latin typeface="Aptos"/>
            </a:endParaRPr>
          </a:p>
        </p:txBody>
      </p:sp>
      <p:grpSp>
        <p:nvGrpSpPr>
          <p:cNvPr id="6" name="Group 5">
            <a:extLst>
              <a:ext uri="{FF2B5EF4-FFF2-40B4-BE49-F238E27FC236}">
                <a16:creationId xmlns:a16="http://schemas.microsoft.com/office/drawing/2014/main" id="{12E4B13B-7C60-C328-7907-40BBB43AE1A1}"/>
              </a:ext>
            </a:extLst>
          </p:cNvPr>
          <p:cNvGrpSpPr/>
          <p:nvPr/>
        </p:nvGrpSpPr>
        <p:grpSpPr>
          <a:xfrm>
            <a:off x="682321" y="717641"/>
            <a:ext cx="3219407" cy="3742626"/>
            <a:chOff x="873552" y="756574"/>
            <a:chExt cx="2926733" cy="3402386"/>
          </a:xfrm>
        </p:grpSpPr>
        <p:pic>
          <p:nvPicPr>
            <p:cNvPr id="5122" name="Picture 2" descr="undefined">
              <a:extLst>
                <a:ext uri="{FF2B5EF4-FFF2-40B4-BE49-F238E27FC236}">
                  <a16:creationId xmlns:a16="http://schemas.microsoft.com/office/drawing/2014/main" id="{B481E89A-1448-3F33-8400-A63F4A8B9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52" y="756574"/>
              <a:ext cx="2926733" cy="2926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D93348-667E-FE3D-C319-755E925A82A7}"/>
                </a:ext>
              </a:extLst>
            </p:cNvPr>
            <p:cNvSpPr txBox="1"/>
            <p:nvPr/>
          </p:nvSpPr>
          <p:spPr>
            <a:xfrm>
              <a:off x="957612" y="3683306"/>
              <a:ext cx="2809512" cy="475654"/>
            </a:xfrm>
            <a:prstGeom prst="rect">
              <a:avLst/>
            </a:prstGeom>
            <a:noFill/>
          </p:spPr>
          <p:txBody>
            <a:bodyPr wrap="square" rtlCol="0">
              <a:spAutoFit/>
            </a:bodyPr>
            <a:lstStyle/>
            <a:p>
              <a:pPr algn="ctr"/>
              <a:r>
                <a:rPr lang="en-GB" dirty="0">
                  <a:solidFill>
                    <a:schemeClr val="bg1"/>
                  </a:solidFill>
                </a:rPr>
                <a:t>Bryozoan </a:t>
              </a:r>
              <a:r>
                <a:rPr lang="en-GB" dirty="0" err="1">
                  <a:solidFill>
                    <a:schemeClr val="bg1"/>
                  </a:solidFill>
                </a:rPr>
                <a:t>cyphonaute</a:t>
              </a:r>
              <a:r>
                <a:rPr lang="en-GB" dirty="0">
                  <a:solidFill>
                    <a:schemeClr val="bg1"/>
                  </a:solidFill>
                </a:rPr>
                <a:t> </a:t>
              </a:r>
            </a:p>
            <a:p>
              <a:pPr algn="ctr"/>
              <a:r>
                <a:rPr lang="en-GB" dirty="0">
                  <a:solidFill>
                    <a:schemeClr val="bg1"/>
                  </a:solidFill>
                </a:rPr>
                <a:t>(plankton)</a:t>
              </a:r>
              <a:endParaRPr lang="en-GB" i="1" dirty="0">
                <a:solidFill>
                  <a:schemeClr val="bg1"/>
                </a:solidFill>
              </a:endParaRPr>
            </a:p>
          </p:txBody>
        </p:sp>
      </p:grpSp>
      <p:sp>
        <p:nvSpPr>
          <p:cNvPr id="11" name="Arrow: Right 10">
            <a:extLst>
              <a:ext uri="{FF2B5EF4-FFF2-40B4-BE49-F238E27FC236}">
                <a16:creationId xmlns:a16="http://schemas.microsoft.com/office/drawing/2014/main" id="{DADE5A60-1748-72A2-1238-6E94BDDF96DD}"/>
              </a:ext>
            </a:extLst>
          </p:cNvPr>
          <p:cNvSpPr/>
          <p:nvPr/>
        </p:nvSpPr>
        <p:spPr>
          <a:xfrm>
            <a:off x="4150760" y="1993184"/>
            <a:ext cx="744976" cy="5881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BB42D764-56E0-ECC2-7D4E-27B7BA9ED6D3}"/>
              </a:ext>
            </a:extLst>
          </p:cNvPr>
          <p:cNvGrpSpPr/>
          <p:nvPr/>
        </p:nvGrpSpPr>
        <p:grpSpPr>
          <a:xfrm>
            <a:off x="5131024" y="720712"/>
            <a:ext cx="3219406" cy="3742627"/>
            <a:chOff x="873552" y="756574"/>
            <a:chExt cx="2926733" cy="3402386"/>
          </a:xfrm>
        </p:grpSpPr>
        <p:sp>
          <p:nvSpPr>
            <p:cNvPr id="13" name="TextBox 12">
              <a:extLst>
                <a:ext uri="{FF2B5EF4-FFF2-40B4-BE49-F238E27FC236}">
                  <a16:creationId xmlns:a16="http://schemas.microsoft.com/office/drawing/2014/main" id="{630F650C-EBAA-2DC4-0FD1-DF8192B5DF22}"/>
                </a:ext>
              </a:extLst>
            </p:cNvPr>
            <p:cNvSpPr txBox="1"/>
            <p:nvPr/>
          </p:nvSpPr>
          <p:spPr>
            <a:xfrm>
              <a:off x="873552" y="3683306"/>
              <a:ext cx="2926733" cy="475654"/>
            </a:xfrm>
            <a:prstGeom prst="rect">
              <a:avLst/>
            </a:prstGeom>
            <a:noFill/>
          </p:spPr>
          <p:txBody>
            <a:bodyPr wrap="square" rtlCol="0">
              <a:spAutoFit/>
            </a:bodyPr>
            <a:lstStyle/>
            <a:p>
              <a:pPr algn="ctr"/>
              <a:r>
                <a:rPr lang="en-GB" dirty="0">
                  <a:solidFill>
                    <a:schemeClr val="bg1"/>
                  </a:solidFill>
                </a:rPr>
                <a:t>Bryozoan mat : </a:t>
              </a:r>
              <a:r>
                <a:rPr lang="en-GB" i="1" dirty="0">
                  <a:solidFill>
                    <a:schemeClr val="bg1"/>
                  </a:solidFill>
                </a:rPr>
                <a:t>M. </a:t>
              </a:r>
              <a:r>
                <a:rPr lang="en-GB" i="1" dirty="0" err="1">
                  <a:solidFill>
                    <a:schemeClr val="bg1"/>
                  </a:solidFill>
                </a:rPr>
                <a:t>membranacea</a:t>
              </a:r>
              <a:r>
                <a:rPr lang="en-GB" i="1" dirty="0">
                  <a:solidFill>
                    <a:schemeClr val="bg1"/>
                  </a:solidFill>
                </a:rPr>
                <a:t> (biofouling)</a:t>
              </a:r>
            </a:p>
          </p:txBody>
        </p:sp>
        <p:pic>
          <p:nvPicPr>
            <p:cNvPr id="14" name="Picture 13" descr="Close-up of a fish on the ground&#10;&#10;Description automatically generated">
              <a:extLst>
                <a:ext uri="{FF2B5EF4-FFF2-40B4-BE49-F238E27FC236}">
                  <a16:creationId xmlns:a16="http://schemas.microsoft.com/office/drawing/2014/main" id="{833AEBEB-4C50-0194-B7EE-3C105BAB53AD}"/>
                </a:ext>
              </a:extLst>
            </p:cNvPr>
            <p:cNvPicPr>
              <a:picLocks noChangeAspect="1"/>
            </p:cNvPicPr>
            <p:nvPr/>
          </p:nvPicPr>
          <p:blipFill>
            <a:blip r:embed="rId4"/>
            <a:srcRect l="31042" r="12708"/>
            <a:stretch/>
          </p:blipFill>
          <p:spPr>
            <a:xfrm>
              <a:off x="873552" y="756574"/>
              <a:ext cx="2926733" cy="2926731"/>
            </a:xfrm>
            <a:prstGeom prst="rect">
              <a:avLst/>
            </a:prstGeom>
          </p:spPr>
        </p:pic>
      </p:grpSp>
    </p:spTree>
    <p:extLst>
      <p:ext uri="{BB962C8B-B14F-4D97-AF65-F5344CB8AC3E}">
        <p14:creationId xmlns:p14="http://schemas.microsoft.com/office/powerpoint/2010/main" val="2158431903"/>
      </p:ext>
    </p:extLst>
  </p:cSld>
  <p:clrMapOvr>
    <a:masterClrMapping/>
  </p:clrMapOvr>
  <mc:AlternateContent xmlns:mc="http://schemas.openxmlformats.org/markup-compatibility/2006">
    <mc:Choice xmlns:p14="http://schemas.microsoft.com/office/powerpoint/2010/main" Requires="p14">
      <p:transition spd="med" p14:dur="700" advTm="6881">
        <p:fade/>
      </p:transition>
    </mc:Choice>
    <mc:Fallback>
      <p:transition spd="med" advTm="688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1A374A9A-188A-4F1C-2627-3865A4C0AEEE}"/>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FCA66693-BC73-7E72-BDAF-614BDE2DB080}"/>
              </a:ext>
            </a:extLst>
          </p:cNvPr>
          <p:cNvSpPr txBox="1">
            <a:spLocks noGrp="1"/>
          </p:cNvSpPr>
          <p:nvPr>
            <p:ph type="title"/>
          </p:nvPr>
        </p:nvSpPr>
        <p:spPr>
          <a:xfrm>
            <a:off x="218981" y="9277"/>
            <a:ext cx="8211771" cy="588147"/>
          </a:xfrm>
          <a:prstGeom prst="rect">
            <a:avLst/>
          </a:prstGeom>
        </p:spPr>
        <p:txBody>
          <a:bodyPr spcFirstLastPara="1" wrap="square" lIns="91425" tIns="91425" rIns="91425" bIns="91425" anchor="t" anchorCtr="0">
            <a:noAutofit/>
          </a:bodyPr>
          <a:lstStyle/>
          <a:p>
            <a:r>
              <a:rPr lang="en-GB" sz="2000" dirty="0">
                <a:solidFill>
                  <a:schemeClr val="bg1"/>
                </a:solidFill>
                <a:latin typeface="Aptos"/>
              </a:rPr>
              <a:t>Seaweed Epibionts / Biofouling Species</a:t>
            </a:r>
            <a:endParaRPr lang="en" sz="2000" dirty="0">
              <a:solidFill>
                <a:schemeClr val="bg1"/>
              </a:solidFill>
              <a:latin typeface="Aptos"/>
            </a:endParaRPr>
          </a:p>
        </p:txBody>
      </p:sp>
      <p:grpSp>
        <p:nvGrpSpPr>
          <p:cNvPr id="3" name="Group 2">
            <a:extLst>
              <a:ext uri="{FF2B5EF4-FFF2-40B4-BE49-F238E27FC236}">
                <a16:creationId xmlns:a16="http://schemas.microsoft.com/office/drawing/2014/main" id="{FE7DE45F-EC36-C5A3-5912-9DFC8AE500E3}"/>
              </a:ext>
            </a:extLst>
          </p:cNvPr>
          <p:cNvGrpSpPr/>
          <p:nvPr/>
        </p:nvGrpSpPr>
        <p:grpSpPr>
          <a:xfrm>
            <a:off x="117698" y="819026"/>
            <a:ext cx="4207168" cy="3740053"/>
            <a:chOff x="4551451" y="597423"/>
            <a:chExt cx="4207168" cy="3740053"/>
          </a:xfrm>
        </p:grpSpPr>
        <p:sp>
          <p:nvSpPr>
            <p:cNvPr id="5" name="TextBox 4">
              <a:extLst>
                <a:ext uri="{FF2B5EF4-FFF2-40B4-BE49-F238E27FC236}">
                  <a16:creationId xmlns:a16="http://schemas.microsoft.com/office/drawing/2014/main" id="{EC159EA4-EF6D-4083-707A-F52487271111}"/>
                </a:ext>
              </a:extLst>
            </p:cNvPr>
            <p:cNvSpPr txBox="1"/>
            <p:nvPr/>
          </p:nvSpPr>
          <p:spPr>
            <a:xfrm>
              <a:off x="4551451" y="3814256"/>
              <a:ext cx="4207168" cy="523220"/>
            </a:xfrm>
            <a:prstGeom prst="rect">
              <a:avLst/>
            </a:prstGeom>
            <a:noFill/>
          </p:spPr>
          <p:txBody>
            <a:bodyPr wrap="square" rtlCol="0">
              <a:spAutoFit/>
            </a:bodyPr>
            <a:lstStyle/>
            <a:p>
              <a:pPr algn="ctr"/>
              <a:r>
                <a:rPr lang="en-GB" dirty="0">
                  <a:solidFill>
                    <a:schemeClr val="bg1"/>
                  </a:solidFill>
                </a:rPr>
                <a:t>Hydrozoan </a:t>
              </a:r>
              <a:r>
                <a:rPr lang="en-GB" i="1" dirty="0">
                  <a:solidFill>
                    <a:schemeClr val="bg1"/>
                  </a:solidFill>
                </a:rPr>
                <a:t>Obelia sp. </a:t>
              </a:r>
              <a:r>
                <a:rPr lang="en-GB" dirty="0">
                  <a:solidFill>
                    <a:schemeClr val="bg1"/>
                  </a:solidFill>
                </a:rPr>
                <a:t>Medusa</a:t>
              </a:r>
            </a:p>
            <a:p>
              <a:pPr algn="ctr"/>
              <a:r>
                <a:rPr lang="en-GB" dirty="0">
                  <a:solidFill>
                    <a:schemeClr val="bg1"/>
                  </a:solidFill>
                </a:rPr>
                <a:t>(plankton)</a:t>
              </a:r>
            </a:p>
          </p:txBody>
        </p:sp>
        <p:pic>
          <p:nvPicPr>
            <p:cNvPr id="10" name="Picture 2" descr="Mic-UK: The double life of Obelia">
              <a:extLst>
                <a:ext uri="{FF2B5EF4-FFF2-40B4-BE49-F238E27FC236}">
                  <a16:creationId xmlns:a16="http://schemas.microsoft.com/office/drawing/2014/main" id="{3E3CF7BB-0277-04C9-E1D3-5EACE385B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446" y="597423"/>
              <a:ext cx="3458390" cy="320606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Arrow: Right 10">
            <a:extLst>
              <a:ext uri="{FF2B5EF4-FFF2-40B4-BE49-F238E27FC236}">
                <a16:creationId xmlns:a16="http://schemas.microsoft.com/office/drawing/2014/main" id="{BC420FE8-0121-398A-4CBB-F4CB1284B56B}"/>
              </a:ext>
            </a:extLst>
          </p:cNvPr>
          <p:cNvSpPr/>
          <p:nvPr/>
        </p:nvSpPr>
        <p:spPr>
          <a:xfrm>
            <a:off x="4119938" y="1993184"/>
            <a:ext cx="744976" cy="5881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2" name="Group 11">
            <a:extLst>
              <a:ext uri="{FF2B5EF4-FFF2-40B4-BE49-F238E27FC236}">
                <a16:creationId xmlns:a16="http://schemas.microsoft.com/office/drawing/2014/main" id="{BC488761-5092-9F38-DFE2-93CADE0E96A3}"/>
              </a:ext>
            </a:extLst>
          </p:cNvPr>
          <p:cNvGrpSpPr/>
          <p:nvPr/>
        </p:nvGrpSpPr>
        <p:grpSpPr>
          <a:xfrm>
            <a:off x="4936831" y="815311"/>
            <a:ext cx="3662969" cy="3742625"/>
            <a:chOff x="4461515" y="756574"/>
            <a:chExt cx="3329972" cy="3402385"/>
          </a:xfrm>
        </p:grpSpPr>
        <p:sp>
          <p:nvSpPr>
            <p:cNvPr id="13" name="TextBox 12">
              <a:extLst>
                <a:ext uri="{FF2B5EF4-FFF2-40B4-BE49-F238E27FC236}">
                  <a16:creationId xmlns:a16="http://schemas.microsoft.com/office/drawing/2014/main" id="{0279F973-4CE0-E4E5-A48C-2DFCEFA1AF58}"/>
                </a:ext>
              </a:extLst>
            </p:cNvPr>
            <p:cNvSpPr txBox="1"/>
            <p:nvPr/>
          </p:nvSpPr>
          <p:spPr>
            <a:xfrm>
              <a:off x="4461515" y="3683305"/>
              <a:ext cx="3329972" cy="475654"/>
            </a:xfrm>
            <a:prstGeom prst="rect">
              <a:avLst/>
            </a:prstGeom>
            <a:noFill/>
          </p:spPr>
          <p:txBody>
            <a:bodyPr wrap="square" rtlCol="0">
              <a:spAutoFit/>
            </a:bodyPr>
            <a:lstStyle/>
            <a:p>
              <a:pPr algn="ctr"/>
              <a:r>
                <a:rPr lang="en-GB" dirty="0">
                  <a:solidFill>
                    <a:schemeClr val="bg1"/>
                  </a:solidFill>
                </a:rPr>
                <a:t>Hydrozoan </a:t>
              </a:r>
              <a:r>
                <a:rPr lang="en-GB" i="1" dirty="0">
                  <a:solidFill>
                    <a:schemeClr val="bg1"/>
                  </a:solidFill>
                </a:rPr>
                <a:t>Obelia dichotoma</a:t>
              </a:r>
            </a:p>
            <a:p>
              <a:pPr algn="ctr"/>
              <a:r>
                <a:rPr lang="en-GB" dirty="0">
                  <a:solidFill>
                    <a:schemeClr val="bg1"/>
                  </a:solidFill>
                </a:rPr>
                <a:t>(biofouling)</a:t>
              </a:r>
            </a:p>
          </p:txBody>
        </p:sp>
        <p:pic>
          <p:nvPicPr>
            <p:cNvPr id="14" name="Picture 13" descr="Close-up of a sea creature&#10;&#10;AI-generated content may be incorrect.">
              <a:extLst>
                <a:ext uri="{FF2B5EF4-FFF2-40B4-BE49-F238E27FC236}">
                  <a16:creationId xmlns:a16="http://schemas.microsoft.com/office/drawing/2014/main" id="{6A5C8E74-E074-83DD-F9E1-108352CB7B6B}"/>
                </a:ext>
              </a:extLst>
            </p:cNvPr>
            <p:cNvPicPr>
              <a:picLocks noChangeAspect="1"/>
            </p:cNvPicPr>
            <p:nvPr/>
          </p:nvPicPr>
          <p:blipFill>
            <a:blip r:embed="rId4"/>
            <a:srcRect l="9098" r="15051"/>
            <a:stretch/>
          </p:blipFill>
          <p:spPr>
            <a:xfrm>
              <a:off x="4461515" y="756574"/>
              <a:ext cx="3329972" cy="2926730"/>
            </a:xfrm>
            <a:prstGeom prst="rect">
              <a:avLst/>
            </a:prstGeom>
          </p:spPr>
        </p:pic>
      </p:grpSp>
    </p:spTree>
    <p:extLst>
      <p:ext uri="{BB962C8B-B14F-4D97-AF65-F5344CB8AC3E}">
        <p14:creationId xmlns:p14="http://schemas.microsoft.com/office/powerpoint/2010/main" val="385569227"/>
      </p:ext>
    </p:extLst>
  </p:cSld>
  <p:clrMapOvr>
    <a:masterClrMapping/>
  </p:clrMapOvr>
  <mc:AlternateContent xmlns:mc="http://schemas.openxmlformats.org/markup-compatibility/2006">
    <mc:Choice xmlns:p14="http://schemas.microsoft.com/office/powerpoint/2010/main" Requires="p14">
      <p:transition spd="med" p14:dur="700" advTm="6881">
        <p:fade/>
      </p:transition>
    </mc:Choice>
    <mc:Fallback>
      <p:transition spd="med" advTm="688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0BF55700-EC54-058E-19A7-EFD7DE9D0A3B}"/>
            </a:ext>
          </a:extLst>
        </p:cNvPr>
        <p:cNvGrpSpPr/>
        <p:nvPr/>
      </p:nvGrpSpPr>
      <p:grpSpPr>
        <a:xfrm>
          <a:off x="0" y="0"/>
          <a:ext cx="0" cy="0"/>
          <a:chOff x="0" y="0"/>
          <a:chExt cx="0" cy="0"/>
        </a:xfrm>
      </p:grpSpPr>
      <p:sp>
        <p:nvSpPr>
          <p:cNvPr id="202" name="Google Shape;202;p42">
            <a:extLst>
              <a:ext uri="{FF2B5EF4-FFF2-40B4-BE49-F238E27FC236}">
                <a16:creationId xmlns:a16="http://schemas.microsoft.com/office/drawing/2014/main" id="{CE921C88-6E6E-4F9C-749B-1E5664E9F906}"/>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412182BC-3F9C-E6C7-3D4A-4798A2BC6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F30ABC-5588-30BE-63C8-7A6BA3452DBA}"/>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
        <p:nvSpPr>
          <p:cNvPr id="5" name="Text Placeholder 4">
            <a:extLst>
              <a:ext uri="{FF2B5EF4-FFF2-40B4-BE49-F238E27FC236}">
                <a16:creationId xmlns:a16="http://schemas.microsoft.com/office/drawing/2014/main" id="{B94910CD-1879-1E3E-6AC7-81EC5371058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93230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E0833F2B-050D-1986-F5CD-FD12ECEDE615}"/>
            </a:ext>
          </a:extLst>
        </p:cNvPr>
        <p:cNvGrpSpPr/>
        <p:nvPr/>
      </p:nvGrpSpPr>
      <p:grpSpPr>
        <a:xfrm>
          <a:off x="0" y="0"/>
          <a:ext cx="0" cy="0"/>
          <a:chOff x="0" y="0"/>
          <a:chExt cx="0" cy="0"/>
        </a:xfrm>
      </p:grpSpPr>
      <p:sp>
        <p:nvSpPr>
          <p:cNvPr id="201" name="Google Shape;201;p42">
            <a:extLst>
              <a:ext uri="{FF2B5EF4-FFF2-40B4-BE49-F238E27FC236}">
                <a16:creationId xmlns:a16="http://schemas.microsoft.com/office/drawing/2014/main" id="{E287073A-FD1E-B4C4-357C-4D265395630A}"/>
              </a:ext>
            </a:extLst>
          </p:cNvPr>
          <p:cNvSpPr txBox="1">
            <a:spLocks noGrp="1"/>
          </p:cNvSpPr>
          <p:nvPr>
            <p:ph type="body" idx="1"/>
          </p:nvPr>
        </p:nvSpPr>
        <p:spPr>
          <a:xfrm>
            <a:off x="4686907" y="632219"/>
            <a:ext cx="4162567" cy="2554423"/>
          </a:xfrm>
          <a:prstGeom prst="rect">
            <a:avLst/>
          </a:prstGeom>
        </p:spPr>
        <p:txBody>
          <a:bodyPr spcFirstLastPara="1" wrap="square" lIns="91425" tIns="91425" rIns="91425" bIns="91425" anchor="t" anchorCtr="0">
            <a:noAutofit/>
          </a:bodyPr>
          <a:lstStyle/>
          <a:p>
            <a:pPr marL="285759" indent="-285759">
              <a:buClr>
                <a:srgbClr val="434343"/>
              </a:buClr>
              <a:buSzPts val="1100"/>
              <a:buFont typeface="Arial" panose="020B0604020202020204" pitchFamily="34" charset="0"/>
              <a:buChar char="•"/>
            </a:pPr>
            <a:r>
              <a:rPr lang="en-GB" sz="1800" b="1" dirty="0">
                <a:solidFill>
                  <a:schemeClr val="bg1"/>
                </a:solidFill>
                <a:latin typeface="Aptos"/>
              </a:rPr>
              <a:t>Physical damage </a:t>
            </a:r>
            <a:r>
              <a:rPr lang="en-GB" sz="1800" dirty="0">
                <a:solidFill>
                  <a:schemeClr val="bg1"/>
                </a:solidFill>
                <a:latin typeface="Aptos"/>
              </a:rPr>
              <a:t>: Increased weight and drag = breakage (whipping) / dislodgment </a:t>
            </a: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a:p>
            <a:pPr marL="285759" indent="-285759">
              <a:buClr>
                <a:srgbClr val="434343"/>
              </a:buClr>
              <a:buSzPts val="1100"/>
              <a:buFont typeface="Arial" panose="020B0604020202020204" pitchFamily="34" charset="0"/>
              <a:buChar char="•"/>
            </a:pPr>
            <a:endParaRPr lang="en-GB" sz="1800" dirty="0">
              <a:solidFill>
                <a:schemeClr val="bg1"/>
              </a:solidFill>
              <a:latin typeface="Aptos"/>
            </a:endParaRPr>
          </a:p>
        </p:txBody>
      </p:sp>
      <p:sp>
        <p:nvSpPr>
          <p:cNvPr id="202" name="Google Shape;202;p42">
            <a:extLst>
              <a:ext uri="{FF2B5EF4-FFF2-40B4-BE49-F238E27FC236}">
                <a16:creationId xmlns:a16="http://schemas.microsoft.com/office/drawing/2014/main" id="{02FAF98F-AD30-1EC5-AE2C-7877853B7EA5}"/>
              </a:ext>
            </a:extLst>
          </p:cNvPr>
          <p:cNvSpPr txBox="1">
            <a:spLocks noGrp="1"/>
          </p:cNvSpPr>
          <p:nvPr>
            <p:ph type="title"/>
          </p:nvPr>
        </p:nvSpPr>
        <p:spPr>
          <a:xfrm>
            <a:off x="294535" y="59513"/>
            <a:ext cx="7717500" cy="572700"/>
          </a:xfrm>
          <a:prstGeom prst="rect">
            <a:avLst/>
          </a:prstGeom>
        </p:spPr>
        <p:txBody>
          <a:bodyPr spcFirstLastPara="1" wrap="square" lIns="91425" tIns="91425" rIns="91425" bIns="91425" anchor="t" anchorCtr="0">
            <a:noAutofit/>
          </a:bodyPr>
          <a:lstStyle/>
          <a:p>
            <a:r>
              <a:rPr lang="en" sz="2000" dirty="0">
                <a:solidFill>
                  <a:schemeClr val="bg1"/>
                </a:solidFill>
                <a:latin typeface="Aptos" panose="020B0004020202020204" pitchFamily="34" charset="0"/>
              </a:rPr>
              <a:t>Impacts to seaweed</a:t>
            </a:r>
            <a:endParaRPr sz="2000" dirty="0">
              <a:solidFill>
                <a:schemeClr val="bg1"/>
              </a:solidFill>
              <a:latin typeface="Aptos" panose="020B0004020202020204" pitchFamily="34" charset="0"/>
            </a:endParaRPr>
          </a:p>
        </p:txBody>
      </p:sp>
      <p:pic>
        <p:nvPicPr>
          <p:cNvPr id="6148" name="Picture 4">
            <a:extLst>
              <a:ext uri="{FF2B5EF4-FFF2-40B4-BE49-F238E27FC236}">
                <a16:creationId xmlns:a16="http://schemas.microsoft.com/office/drawing/2014/main" id="{7670772C-A8B9-4168-9DCA-4F5D77D98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10" y="811443"/>
            <a:ext cx="4938715" cy="30288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1FE015-D494-FEDD-90BD-C43FEBCA904E}"/>
              </a:ext>
            </a:extLst>
          </p:cNvPr>
          <p:cNvSpPr txBox="1"/>
          <p:nvPr/>
        </p:nvSpPr>
        <p:spPr>
          <a:xfrm>
            <a:off x="555531" y="3840302"/>
            <a:ext cx="4207168" cy="307777"/>
          </a:xfrm>
          <a:prstGeom prst="rect">
            <a:avLst/>
          </a:prstGeom>
          <a:noFill/>
        </p:spPr>
        <p:txBody>
          <a:bodyPr wrap="square" rtlCol="0">
            <a:spAutoFit/>
          </a:bodyPr>
          <a:lstStyle/>
          <a:p>
            <a:r>
              <a:rPr lang="en-GB" dirty="0">
                <a:solidFill>
                  <a:schemeClr val="bg1"/>
                </a:solidFill>
              </a:rPr>
              <a:t>Hydrozoan </a:t>
            </a:r>
            <a:r>
              <a:rPr lang="en-GB" i="1" dirty="0">
                <a:solidFill>
                  <a:schemeClr val="bg1"/>
                </a:solidFill>
              </a:rPr>
              <a:t>Obelia </a:t>
            </a:r>
            <a:r>
              <a:rPr lang="en-GB" i="1" dirty="0" err="1">
                <a:solidFill>
                  <a:schemeClr val="bg1"/>
                </a:solidFill>
              </a:rPr>
              <a:t>geniculata</a:t>
            </a:r>
            <a:endParaRPr lang="en-GB" i="1" dirty="0">
              <a:solidFill>
                <a:schemeClr val="bg1"/>
              </a:solidFill>
            </a:endParaRPr>
          </a:p>
        </p:txBody>
      </p:sp>
    </p:spTree>
    <p:extLst>
      <p:ext uri="{BB962C8B-B14F-4D97-AF65-F5344CB8AC3E}">
        <p14:creationId xmlns:p14="http://schemas.microsoft.com/office/powerpoint/2010/main" val="3578971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ancún as a Tourist Destination by Slidesgo">
  <a:themeElements>
    <a:clrScheme name="Simple Light">
      <a:dk1>
        <a:srgbClr val="000000"/>
      </a:dk1>
      <a:lt1>
        <a:srgbClr val="FFFFFF"/>
      </a:lt1>
      <a:dk2>
        <a:srgbClr val="52A8AD"/>
      </a:dk2>
      <a:lt2>
        <a:srgbClr val="F6ECD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72C94AF6138F4F97F74BA987FA7B11" ma:contentTypeVersion="13" ma:contentTypeDescription="Create a new document." ma:contentTypeScope="" ma:versionID="62ea5c3ea1e9af4a865fbd1396f0669f">
  <xsd:schema xmlns:xsd="http://www.w3.org/2001/XMLSchema" xmlns:xs="http://www.w3.org/2001/XMLSchema" xmlns:p="http://schemas.microsoft.com/office/2006/metadata/properties" xmlns:ns3="89ba2e87-a6a1-49b1-b493-39944c63e165" targetNamespace="http://schemas.microsoft.com/office/2006/metadata/properties" ma:root="true" ma:fieldsID="4a513344d492ccfab4c126cb522f62d3" ns3:_="">
    <xsd:import namespace="89ba2e87-a6a1-49b1-b493-39944c63e16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ba2e87-a6a1-49b1-b493-39944c63e16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9ba2e87-a6a1-49b1-b493-39944c63e165" xsi:nil="true"/>
  </documentManagement>
</p:properties>
</file>

<file path=customXml/itemProps1.xml><?xml version="1.0" encoding="utf-8"?>
<ds:datastoreItem xmlns:ds="http://schemas.openxmlformats.org/officeDocument/2006/customXml" ds:itemID="{0255BE15-C74B-4966-9FF9-4DEF718E6E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ba2e87-a6a1-49b1-b493-39944c63e1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1D8DCB-55A2-490F-920C-1260AA42DD32}">
  <ds:schemaRefs>
    <ds:schemaRef ds:uri="http://schemas.microsoft.com/sharepoint/v3/contenttype/forms"/>
  </ds:schemaRefs>
</ds:datastoreItem>
</file>

<file path=customXml/itemProps3.xml><?xml version="1.0" encoding="utf-8"?>
<ds:datastoreItem xmlns:ds="http://schemas.openxmlformats.org/officeDocument/2006/customXml" ds:itemID="{874DA1FE-F621-4397-B8EF-75CC81D2EB9D}">
  <ds:schemaRefs>
    <ds:schemaRef ds:uri="http://schemas.microsoft.com/office/infopath/2007/PartnerControls"/>
    <ds:schemaRef ds:uri="http://schemas.microsoft.com/office/2006/documentManagement/types"/>
    <ds:schemaRef ds:uri="http://purl.org/dc/terms/"/>
    <ds:schemaRef ds:uri="http://purl.org/dc/elements/1.1/"/>
    <ds:schemaRef ds:uri="89ba2e87-a6a1-49b1-b493-39944c63e165"/>
    <ds:schemaRef ds:uri="http://purl.org/dc/dcmitype/"/>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2591</TotalTime>
  <Words>2582</Words>
  <Application>Microsoft Office PowerPoint</Application>
  <PresentationFormat>On-screen Show (16:9)</PresentationFormat>
  <Paragraphs>300</Paragraphs>
  <Slides>28</Slides>
  <Notes>26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Wingdings</vt:lpstr>
      <vt:lpstr>Aptos Display</vt:lpstr>
      <vt:lpstr>Calibri</vt:lpstr>
      <vt:lpstr>Montserrat</vt:lpstr>
      <vt:lpstr>Calibri Light</vt:lpstr>
      <vt:lpstr>Chivo Black</vt:lpstr>
      <vt:lpstr>Open Sans</vt:lpstr>
      <vt:lpstr>Helvetica</vt:lpstr>
      <vt:lpstr>Harding</vt:lpstr>
      <vt:lpstr>Yeseva One</vt:lpstr>
      <vt:lpstr>Aptos</vt:lpstr>
      <vt:lpstr>DM Sans</vt:lpstr>
      <vt:lpstr>Arial</vt:lpstr>
      <vt:lpstr>Cancún as a Tourist Destination by Slidesgo</vt:lpstr>
      <vt:lpstr>Office 2013 - 2022 Theme</vt:lpstr>
      <vt:lpstr>Investigating biofouling in seaweed aquaculture using eDNA diagnostics</vt:lpstr>
      <vt:lpstr>PowerPoint Presentation</vt:lpstr>
      <vt:lpstr>Seaweed-Based Circular Bioeconomy</vt:lpstr>
      <vt:lpstr>PowerPoint Presentation</vt:lpstr>
      <vt:lpstr>PowerPoint Presentation</vt:lpstr>
      <vt:lpstr>Seaweed Epibionts / Biofouling Species</vt:lpstr>
      <vt:lpstr>Seaweed Epibionts / Biofouling Species</vt:lpstr>
      <vt:lpstr>Impacts to seaweed</vt:lpstr>
      <vt:lpstr>Impacts to seaweed</vt:lpstr>
      <vt:lpstr>Impacts to seaweed</vt:lpstr>
      <vt:lpstr>Impacts to seaweed</vt:lpstr>
      <vt:lpstr>Biofouling rapidly increases in spring / summer</vt:lpstr>
      <vt:lpstr>Knowledge gap - Challenge</vt:lpstr>
      <vt:lpstr>PhD Aim and objectives </vt:lpstr>
      <vt:lpstr>PhD Aim and objectives </vt:lpstr>
      <vt:lpstr>PowerPoint Presentation</vt:lpstr>
      <vt:lpstr>PowerPoint Presentation</vt:lpstr>
      <vt:lpstr>PowerPoint Presentation</vt:lpstr>
      <vt:lpstr>Sampling Farm Locations  (n = 11)</vt:lpstr>
      <vt:lpstr>Sampling </vt:lpstr>
      <vt:lpstr>Sampling </vt:lpstr>
      <vt:lpstr>Sampling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Calum Young</dc:creator>
  <cp:lastModifiedBy>Calum Young (PGR)</cp:lastModifiedBy>
  <cp:revision>217</cp:revision>
  <dcterms:modified xsi:type="dcterms:W3CDTF">2025-05-09T14:01:57Z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0x010100F572C94AF6138F4F97F74BA987FA7B11</vt:lpwstr>
  </property>
</Properties>
</file>